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566" r:id="rId2"/>
    <p:sldId id="586" r:id="rId3"/>
    <p:sldId id="587" r:id="rId4"/>
    <p:sldId id="585" r:id="rId5"/>
    <p:sldId id="567" r:id="rId6"/>
    <p:sldId id="568" r:id="rId7"/>
    <p:sldId id="569" r:id="rId8"/>
    <p:sldId id="570" r:id="rId9"/>
    <p:sldId id="571" r:id="rId10"/>
    <p:sldId id="573" r:id="rId11"/>
    <p:sldId id="574" r:id="rId12"/>
    <p:sldId id="575" r:id="rId13"/>
    <p:sldId id="576" r:id="rId14"/>
    <p:sldId id="577" r:id="rId15"/>
    <p:sldId id="578" r:id="rId16"/>
    <p:sldId id="582" r:id="rId17"/>
    <p:sldId id="572" r:id="rId18"/>
    <p:sldId id="579" r:id="rId19"/>
    <p:sldId id="583" r:id="rId20"/>
    <p:sldId id="584" r:id="rId21"/>
    <p:sldId id="581" r:id="rId22"/>
    <p:sldId id="580" r:id="rId23"/>
    <p:sldId id="590" r:id="rId24"/>
    <p:sldId id="588" r:id="rId25"/>
    <p:sldId id="589" r:id="rId26"/>
    <p:sldId id="600" r:id="rId27"/>
    <p:sldId id="601" r:id="rId28"/>
    <p:sldId id="591" r:id="rId29"/>
    <p:sldId id="602" r:id="rId30"/>
    <p:sldId id="603" r:id="rId31"/>
    <p:sldId id="592" r:id="rId32"/>
    <p:sldId id="593" r:id="rId33"/>
    <p:sldId id="594" r:id="rId34"/>
    <p:sldId id="595" r:id="rId35"/>
    <p:sldId id="604" r:id="rId36"/>
    <p:sldId id="596" r:id="rId37"/>
    <p:sldId id="598" r:id="rId38"/>
    <p:sldId id="597" r:id="rId39"/>
    <p:sldId id="599" r:id="rId40"/>
    <p:sldId id="605" r:id="rId41"/>
    <p:sldId id="607" r:id="rId42"/>
    <p:sldId id="608" r:id="rId43"/>
    <p:sldId id="606" r:id="rId44"/>
    <p:sldId id="610" r:id="rId45"/>
    <p:sldId id="612" r:id="rId46"/>
    <p:sldId id="611" r:id="rId47"/>
    <p:sldId id="613" r:id="rId48"/>
    <p:sldId id="615" r:id="rId49"/>
    <p:sldId id="616" r:id="rId50"/>
    <p:sldId id="624" r:id="rId51"/>
    <p:sldId id="620" r:id="rId52"/>
    <p:sldId id="627" r:id="rId53"/>
    <p:sldId id="625" r:id="rId54"/>
    <p:sldId id="628" r:id="rId55"/>
    <p:sldId id="629" r:id="rId56"/>
    <p:sldId id="631" r:id="rId57"/>
    <p:sldId id="632" r:id="rId58"/>
    <p:sldId id="633" r:id="rId59"/>
    <p:sldId id="634" r:id="rId60"/>
    <p:sldId id="635" r:id="rId61"/>
    <p:sldId id="636" r:id="rId62"/>
    <p:sldId id="643" r:id="rId63"/>
    <p:sldId id="644" r:id="rId64"/>
    <p:sldId id="638" r:id="rId65"/>
    <p:sldId id="639" r:id="rId66"/>
    <p:sldId id="640" r:id="rId67"/>
    <p:sldId id="641" r:id="rId68"/>
    <p:sldId id="64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F407A-7AE4-414F-98F6-104511F13A5E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B3B71-16D9-4C1E-BEE3-E12B3E7A4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58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en/2/28/HimmlerOberfhr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//upload.wikimedia.org/wikipedia/commons/4/4a/Bundesarchiv_Bild_183-R09876,_Ruhrbesetzung.jpg" TargetMode="External"/><Relationship Id="rId4" Type="http://schemas.openxmlformats.org/officeDocument/2006/relationships/image" Target="../media/image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7.jpeg"/><Relationship Id="rId7" Type="http://schemas.openxmlformats.org/officeDocument/2006/relationships/hyperlink" Target="//upload.wikimedia.org/wikipedia/commons/0/0e/DR_1923_327A_Korbdeckel.jpg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hyperlink" Target="//upload.wikimedia.org/wikipedia/commons/9/93/50_millionen_mark_1_september_1923.jpg" TargetMode="External"/><Relationship Id="rId4" Type="http://schemas.openxmlformats.org/officeDocument/2006/relationships/image" Target="../media/image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jpeg"/><Relationship Id="rId4" Type="http://schemas.openxmlformats.org/officeDocument/2006/relationships/hyperlink" Target="//upload.wikimedia.org/wikipedia/commons/8/8f/GermanyHyperChart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//upload.wikimedia.org/wikipedia/commons/2/29/Ford_assembly_line_-_1913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Das_blaue_lichtposter.jpg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hyperlink" Target="http://en.wikipedia.org/wiki/File:The_Jazz_Singer_1927_Poste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en/0/06/Metropolisposter.jpg" TargetMode="External"/><Relationship Id="rId5" Type="http://schemas.openxmlformats.org/officeDocument/2006/relationships/image" Target="../media/image46.jpeg"/><Relationship Id="rId10" Type="http://schemas.openxmlformats.org/officeDocument/2006/relationships/image" Target="../media/image1.png"/><Relationship Id="rId4" Type="http://schemas.openxmlformats.org/officeDocument/2006/relationships/hyperlink" Target="http://en.wikipedia.org/wiki/File:Steamboat_Willie.jpg" TargetMode="External"/><Relationship Id="rId9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2" Type="http://schemas.openxmlformats.org/officeDocument/2006/relationships/hyperlink" Target="//upload.wikimedia.org/wikipedia/commons/0/0b/Chrysler_Building_spire,_Manhattan,_by_Carol_Highsmith_(LOC_highsm.04444)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hyperlink" Target="http://www.1920s-fashion-and-music.com/gangster-sui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9/Depression-stock-market-crash-1929.jpg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58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6/6c/Unemployed_men_queued_outside_a_depression_soup_kitchen_opened_in_Chicago_by_Al_Capone,_02-1931_-_NARA_-_541927.jpg" TargetMode="External"/><Relationship Id="rId5" Type="http://schemas.openxmlformats.org/officeDocument/2006/relationships/image" Target="../media/image57.jpeg"/><Relationship Id="rId4" Type="http://schemas.openxmlformats.org/officeDocument/2006/relationships/hyperlink" Target="//upload.wikimedia.org/wikipedia/commons/a/a7/Poor_mother_and_children,_California_1936_by_Dorothea_Lange.jp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//upload.wikimedia.org/wikipedia/commons/5/54/Lange-MigrantMother02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d/Damforms.jp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//upload.wikimedia.org/wikipedia/commons/a/a0/Bundesarchiv_Bild_119-1486,_Hitler-Putsch,_M%C3%BCnchen,_Marienplatz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1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1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hyperlink" Target="//upload.wikimedia.org/wikipedia/commons/9/90/Ausstellung_entartete_kunst_1937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kstvak 9"/>
          <p:cNvSpPr txBox="1"/>
          <p:nvPr/>
        </p:nvSpPr>
        <p:spPr>
          <a:xfrm>
            <a:off x="2935614" y="2578596"/>
            <a:ext cx="813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3. Democratie maakt plaats voor het Fascisme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apcollection.files.wordpress.com/2012/06/europepostwwi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11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4413" y="62612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05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10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17401" y="565200"/>
            <a:ext cx="8136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Kenmerken Fascisme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Tegenideologie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Nationalisme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Ongelijkheid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Leidersbeginsel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Totalitair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Gevoel en emotie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Geweldsverheerlijking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Ondergeschikte rol vrouw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684" y="5861390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11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17401" y="565200"/>
            <a:ext cx="81363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Kenmerken Fascisme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Tegenideologie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Laten zien wat ze denken door de nadruk te leggen op waar ze tegen zijn.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Tegen communisten en socialisten.</a:t>
            </a:r>
          </a:p>
          <a:p>
            <a:r>
              <a:rPr lang="nl-NL" sz="2400" dirty="0" smtClean="0">
                <a:solidFill>
                  <a:schemeClr val="bg1"/>
                </a:solidFill>
              </a:rPr>
              <a:t>Tegen democratie</a:t>
            </a:r>
          </a:p>
          <a:p>
            <a:r>
              <a:rPr lang="nl-NL" sz="2400" dirty="0" smtClean="0">
                <a:solidFill>
                  <a:schemeClr val="bg1"/>
                </a:solidFill>
              </a:rPr>
              <a:t>Tegen vrijheid van meningsuiting</a:t>
            </a:r>
          </a:p>
          <a:p>
            <a:r>
              <a:rPr lang="nl-NL" sz="2400" dirty="0" smtClean="0">
                <a:solidFill>
                  <a:schemeClr val="bg1"/>
                </a:solidFill>
              </a:rPr>
              <a:t>Tegen vreemde culturen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0435" y="2975056"/>
            <a:ext cx="926416" cy="861392"/>
          </a:xfrm>
          <a:prstGeom prst="rect">
            <a:avLst/>
          </a:prstGeom>
        </p:spPr>
      </p:pic>
      <p:pic>
        <p:nvPicPr>
          <p:cNvPr id="9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12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17401" y="565200"/>
            <a:ext cx="81363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Nationalisme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Trots zijn op eigen land en volk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Ongelijkheid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Fascisten geloven niet dat iedereen gelijk is. Sommige mensen zijn beter dan de ander.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Leidersbeginsel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Op verschillende niveaus heb je sterke leiders nodig. In een land moet één iemand de leider zijn. (Mussolini zelf)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705" y="5505588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13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17401" y="565200"/>
            <a:ext cx="81363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Totalitair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De staat moet een totale controle over de burgers hebben.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Gevoel en emotie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Niet alles is wetenschappelijk, fascisten laten zich liever leiden door gevoel. (bijv. het gevoel dat zij beter zijn dan anderen)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Geweldsverheerlijking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Geen woorden maar daden. Geweld en oorlog zijn goed, hierdoor blijven de sterkste over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705" y="5505588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14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17401" y="565200"/>
            <a:ext cx="8136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Vrouwen ondergeschikt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Vrouwen zijn vooral moeder. Hebben geen functie in de samenleving. Zij zijn zwakker dan mannen.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705" y="5505588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15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993590" y="560951"/>
            <a:ext cx="813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In Nederland: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NSB: </a:t>
            </a:r>
            <a:r>
              <a:rPr lang="nl-NL" sz="2400" dirty="0" err="1" smtClean="0">
                <a:solidFill>
                  <a:schemeClr val="bg1"/>
                </a:solidFill>
              </a:rPr>
              <a:t>Nationaal-Socialistische</a:t>
            </a:r>
            <a:r>
              <a:rPr lang="nl-NL" sz="2400" dirty="0" smtClean="0">
                <a:solidFill>
                  <a:schemeClr val="bg1"/>
                </a:solidFill>
              </a:rPr>
              <a:t> Beweging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92" y="1330584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home.zonnet.nl/hagespraak/images/Geen_verdeeldheid_door_partijen_maar_volkseenheid._NS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740" y="1948459"/>
            <a:ext cx="267652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37707"/>
              </p:ext>
            </p:extLst>
          </p:nvPr>
        </p:nvGraphicFramePr>
        <p:xfrm>
          <a:off x="5553074" y="2067560"/>
          <a:ext cx="4061621" cy="4637289"/>
        </p:xfrm>
        <a:graphic>
          <a:graphicData uri="http://schemas.openxmlformats.org/drawingml/2006/table">
            <a:tbl>
              <a:tblPr/>
              <a:tblGrid>
                <a:gridCol w="2519424"/>
                <a:gridCol w="1542197"/>
              </a:tblGrid>
              <a:tr h="143846">
                <a:tc gridSpan="2">
                  <a:txBody>
                    <a:bodyPr/>
                    <a:lstStyle/>
                    <a:p>
                      <a:pPr algn="ctr"/>
                      <a:r>
                        <a:rPr lang="nl-NL" sz="2000" dirty="0">
                          <a:effectLst/>
                        </a:rPr>
                        <a:t>Ontwikkeling ledental NSB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251730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1933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900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</a:rPr>
                        <a:t>1 januari 1934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21.000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1935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33.000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</a:rPr>
                        <a:t>1 januari 1936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52.000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1937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48.000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1938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39.000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1939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37.000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1 januari 1940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32.000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 dirty="0">
                          <a:effectLst/>
                        </a:rPr>
                        <a:t>maart 1940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33.342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31 oktober 1941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90.788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31 maart 1943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>
                          <a:effectLst/>
                        </a:rPr>
                        <a:t>99.353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59615">
                <a:tc>
                  <a:txBody>
                    <a:bodyPr/>
                    <a:lstStyle/>
                    <a:p>
                      <a:r>
                        <a:rPr lang="nl-NL" sz="2000">
                          <a:effectLst/>
                        </a:rPr>
                        <a:t>30 september 1943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000" dirty="0">
                          <a:effectLst/>
                        </a:rPr>
                        <a:t>101.314</a:t>
                      </a:r>
                    </a:p>
                  </a:txBody>
                  <a:tcPr marL="35961" marR="35961" marT="17981" marB="1798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0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16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iershil.com/images/stories/hoekschewaard/burgemeestesrenburgers-nsb/poster-wo2-nsb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4160" y="7447"/>
            <a:ext cx="4547304" cy="686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0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17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993590" y="560951"/>
            <a:ext cx="8136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Duitsland een ander soort Fascisme: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err="1" smtClean="0">
                <a:solidFill>
                  <a:schemeClr val="bg1"/>
                </a:solidFill>
              </a:rPr>
              <a:t>Nationaal-Socialisme</a:t>
            </a:r>
            <a:r>
              <a:rPr lang="nl-NL" sz="2400" dirty="0" smtClean="0">
                <a:solidFill>
                  <a:schemeClr val="bg1"/>
                </a:solidFill>
              </a:rPr>
              <a:t>: veel van dezelfde kenmerken als Fascisme, maar ook aparte kenmerken.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Raszuiverheid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Levensruimte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6781" y="2146901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ei:Bundesarchiv Bild 146-1969-054-53A, Nürnberg, Reichsparteitag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4169" y="3256384"/>
            <a:ext cx="5612231" cy="345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4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18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029565" y="250000"/>
            <a:ext cx="8136399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Raszuiverheid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Antisemitisme: Jodenhaat.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Joden krijgen de schuld voor verlies WO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Levensruimte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314" t="20673" r="15836" b="1577"/>
          <a:stretch/>
        </p:blipFill>
        <p:spPr>
          <a:xfrm rot="5400000">
            <a:off x="2280963" y="1971723"/>
            <a:ext cx="4611099" cy="336731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880" y="1710465"/>
            <a:ext cx="5878286" cy="388983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281" y="607805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19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826" t="27513" r="18889" b="15767"/>
          <a:stretch/>
        </p:blipFill>
        <p:spPr>
          <a:xfrm>
            <a:off x="0" y="0"/>
            <a:ext cx="10363200" cy="6857626"/>
          </a:xfrm>
          <a:prstGeom prst="rect">
            <a:avLst/>
          </a:prstGeom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6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E:\GS\xAlgemene Didactiek\Kaarten\Verdrag van Versailles-page-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872" y="54854"/>
            <a:ext cx="7280956" cy="68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20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029565" y="250000"/>
            <a:ext cx="813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Levensruimte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3029564" y="1726978"/>
            <a:ext cx="81363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Alleen een levensruimte van </a:t>
            </a:r>
            <a:r>
              <a:rPr lang="nl-NL" sz="2000" dirty="0" smtClean="0">
                <a:solidFill>
                  <a:schemeClr val="bg1"/>
                </a:solidFill>
              </a:rPr>
              <a:t>voldoende afmetingen </a:t>
            </a:r>
            <a:r>
              <a:rPr lang="nl-NL" sz="2000" dirty="0">
                <a:solidFill>
                  <a:schemeClr val="bg1"/>
                </a:solidFill>
              </a:rPr>
              <a:t>kan een volk zijn vrijheid van bestaan </a:t>
            </a:r>
            <a:r>
              <a:rPr lang="nl-NL" sz="2000" dirty="0" smtClean="0">
                <a:solidFill>
                  <a:schemeClr val="bg1"/>
                </a:solidFill>
              </a:rPr>
              <a:t>waarborgen.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Zodoende zal het Duitse volk alleen maar een toekomst </a:t>
            </a:r>
            <a:r>
              <a:rPr lang="nl-NL" sz="2000" dirty="0" smtClean="0">
                <a:solidFill>
                  <a:schemeClr val="bg1"/>
                </a:solidFill>
              </a:rPr>
              <a:t>kunnen hebben</a:t>
            </a:r>
            <a:r>
              <a:rPr lang="nl-NL" sz="2000" dirty="0">
                <a:solidFill>
                  <a:schemeClr val="bg1"/>
                </a:solidFill>
              </a:rPr>
              <a:t>, wanneer het een positie als wereldmacht </a:t>
            </a:r>
            <a:r>
              <a:rPr lang="nl-NL" sz="2000" dirty="0" smtClean="0">
                <a:solidFill>
                  <a:schemeClr val="bg1"/>
                </a:solidFill>
              </a:rPr>
              <a:t>inneemt.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Wij zijn zelf </a:t>
            </a:r>
            <a:r>
              <a:rPr lang="nl-NL" sz="2000" dirty="0">
                <a:solidFill>
                  <a:schemeClr val="bg1"/>
                </a:solidFill>
              </a:rPr>
              <a:t>daarvan nog getuige geweest, want de reuzenstrijd </a:t>
            </a:r>
            <a:r>
              <a:rPr lang="nl-NL" sz="2000" dirty="0" smtClean="0">
                <a:solidFill>
                  <a:schemeClr val="bg1"/>
                </a:solidFill>
              </a:rPr>
              <a:t>der volkeren </a:t>
            </a:r>
            <a:r>
              <a:rPr lang="nl-NL" sz="2000" dirty="0">
                <a:solidFill>
                  <a:schemeClr val="bg1"/>
                </a:solidFill>
              </a:rPr>
              <a:t>in de jaren 1914-1918 was niets anders dan de </a:t>
            </a:r>
            <a:r>
              <a:rPr lang="nl-NL" sz="2000" dirty="0" smtClean="0">
                <a:solidFill>
                  <a:schemeClr val="bg1"/>
                </a:solidFill>
              </a:rPr>
              <a:t>strijd van </a:t>
            </a:r>
            <a:r>
              <a:rPr lang="nl-NL" sz="2000" dirty="0">
                <a:solidFill>
                  <a:schemeClr val="bg1"/>
                </a:solidFill>
              </a:rPr>
              <a:t>het Duitse volk om zijn bestaan op </a:t>
            </a:r>
            <a:r>
              <a:rPr lang="nl-NL" sz="2000" dirty="0" smtClean="0">
                <a:solidFill>
                  <a:schemeClr val="bg1"/>
                </a:solidFill>
              </a:rPr>
              <a:t>aarde.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684" y="5861390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hthoek 10"/>
          <p:cNvSpPr/>
          <p:nvPr/>
        </p:nvSpPr>
        <p:spPr>
          <a:xfrm>
            <a:off x="3029564" y="1726978"/>
            <a:ext cx="81363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Alleen een levensruimte van </a:t>
            </a:r>
            <a:r>
              <a:rPr lang="nl-NL" sz="2000" dirty="0" smtClean="0">
                <a:solidFill>
                  <a:schemeClr val="bg1"/>
                </a:solidFill>
              </a:rPr>
              <a:t>voldoende afmetingen </a:t>
            </a:r>
            <a:r>
              <a:rPr lang="nl-NL" sz="2000" dirty="0">
                <a:solidFill>
                  <a:schemeClr val="bg1"/>
                </a:solidFill>
              </a:rPr>
              <a:t>kan een volk zijn </a:t>
            </a:r>
            <a:r>
              <a:rPr lang="nl-NL" sz="2000" u="sng" dirty="0">
                <a:solidFill>
                  <a:schemeClr val="bg1"/>
                </a:solidFill>
              </a:rPr>
              <a:t>vrijheid van bestaan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waarborgen.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Zodoende zal het Duitse volk alleen maar een </a:t>
            </a:r>
            <a:r>
              <a:rPr lang="nl-NL" sz="2000" u="sng" dirty="0">
                <a:solidFill>
                  <a:schemeClr val="bg1"/>
                </a:solidFill>
              </a:rPr>
              <a:t>toekomst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kunnen hebben</a:t>
            </a:r>
            <a:r>
              <a:rPr lang="nl-NL" sz="2000" dirty="0">
                <a:solidFill>
                  <a:schemeClr val="bg1"/>
                </a:solidFill>
              </a:rPr>
              <a:t>, wanneer het een </a:t>
            </a:r>
            <a:r>
              <a:rPr lang="nl-NL" sz="2000" u="sng" dirty="0">
                <a:solidFill>
                  <a:schemeClr val="bg1"/>
                </a:solidFill>
              </a:rPr>
              <a:t>positie als wereldmacht </a:t>
            </a:r>
            <a:r>
              <a:rPr lang="nl-NL" sz="2000" dirty="0" smtClean="0">
                <a:solidFill>
                  <a:schemeClr val="bg1"/>
                </a:solidFill>
              </a:rPr>
              <a:t>inneemt.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Wij zijn zelf </a:t>
            </a:r>
            <a:r>
              <a:rPr lang="nl-NL" sz="2000" dirty="0">
                <a:solidFill>
                  <a:schemeClr val="bg1"/>
                </a:solidFill>
              </a:rPr>
              <a:t>daarvan nog getuige geweest, want de reuzenstrijd </a:t>
            </a:r>
            <a:r>
              <a:rPr lang="nl-NL" sz="2000" dirty="0" smtClean="0">
                <a:solidFill>
                  <a:schemeClr val="bg1"/>
                </a:solidFill>
              </a:rPr>
              <a:t>der volkeren </a:t>
            </a:r>
            <a:r>
              <a:rPr lang="nl-NL" sz="2000" dirty="0">
                <a:solidFill>
                  <a:schemeClr val="bg1"/>
                </a:solidFill>
              </a:rPr>
              <a:t>in de jaren 1914-1918 was niets anders dan de </a:t>
            </a:r>
            <a:r>
              <a:rPr lang="nl-NL" sz="2000" dirty="0" smtClean="0">
                <a:solidFill>
                  <a:schemeClr val="bg1"/>
                </a:solidFill>
              </a:rPr>
              <a:t>strijd van </a:t>
            </a:r>
            <a:r>
              <a:rPr lang="nl-NL" sz="2000" dirty="0">
                <a:solidFill>
                  <a:schemeClr val="bg1"/>
                </a:solidFill>
              </a:rPr>
              <a:t>het Duitse volk om zijn </a:t>
            </a:r>
            <a:r>
              <a:rPr lang="nl-NL" sz="2000" u="sng" dirty="0">
                <a:solidFill>
                  <a:schemeClr val="bg1"/>
                </a:solidFill>
              </a:rPr>
              <a:t>bestaan op </a:t>
            </a:r>
            <a:r>
              <a:rPr lang="nl-NL" sz="2000" u="sng" dirty="0" smtClean="0">
                <a:solidFill>
                  <a:schemeClr val="bg1"/>
                </a:solidFill>
              </a:rPr>
              <a:t>aarde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030885" y="5258125"/>
            <a:ext cx="8136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Adolf Hitler – </a:t>
            </a:r>
            <a:r>
              <a:rPr lang="nl-NL" sz="2000" dirty="0" err="1" smtClean="0">
                <a:solidFill>
                  <a:schemeClr val="bg1"/>
                </a:solidFill>
              </a:rPr>
              <a:t>Mein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dirty="0" err="1" smtClean="0">
                <a:solidFill>
                  <a:schemeClr val="bg1"/>
                </a:solidFill>
              </a:rPr>
              <a:t>Kampf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1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 r="-57"/>
          <a:stretch/>
        </p:blipFill>
        <p:spPr bwMode="auto">
          <a:xfrm>
            <a:off x="3589362" y="0"/>
            <a:ext cx="47494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5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2982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888692" y="2959397"/>
            <a:ext cx="813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Duitsland na de Eerste Wereldoorlog.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684" y="5571159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upload.wikimedia.org/wikipedia/commons/1/1b/Kirchner_1919_portra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6011" y="994581"/>
            <a:ext cx="2901524" cy="409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c/cc/Bundesarchiv_Bild_146II-783%2C_Heinrich_Himml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69039" y="994581"/>
            <a:ext cx="2975690" cy="42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1766011" y="5663821"/>
            <a:ext cx="859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Ernst Ludwig </a:t>
            </a:r>
            <a:r>
              <a:rPr lang="nl-NL" dirty="0" err="1" smtClean="0">
                <a:solidFill>
                  <a:schemeClr val="bg1"/>
                </a:solidFill>
              </a:rPr>
              <a:t>Kirchner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1880 - 1938		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6691418" y="5647069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Heinrich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Himmler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1900 - 1945</a:t>
            </a:r>
            <a:endParaRPr lang="nl-NL" dirty="0"/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92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upload.wikimedia.org/wikipedia/commons/a/a5/Kirchner_-_Stra%C3%9Fenszene_bei_Nach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770" y="15876"/>
            <a:ext cx="62456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9296400" y="2074460"/>
            <a:ext cx="2389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Straßenszene</a:t>
            </a:r>
            <a:r>
              <a:rPr lang="nl-NL" dirty="0">
                <a:solidFill>
                  <a:schemeClr val="bg1"/>
                </a:solidFill>
              </a:rPr>
              <a:t> bei </a:t>
            </a:r>
            <a:r>
              <a:rPr lang="nl-NL" dirty="0" smtClean="0">
                <a:solidFill>
                  <a:schemeClr val="bg1"/>
                </a:solidFill>
              </a:rPr>
              <a:t>Nacht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Ernst Ludwig </a:t>
            </a:r>
            <a:r>
              <a:rPr lang="nl-NL" dirty="0" err="1">
                <a:solidFill>
                  <a:schemeClr val="bg1"/>
                </a:solidFill>
              </a:rPr>
              <a:t>Kirchner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1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9296400" y="2074460"/>
            <a:ext cx="2304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Selbstbildnis</a:t>
            </a:r>
            <a:r>
              <a:rPr lang="nl-NL" dirty="0">
                <a:solidFill>
                  <a:schemeClr val="bg1"/>
                </a:solidFill>
              </a:rPr>
              <a:t> als </a:t>
            </a:r>
            <a:r>
              <a:rPr lang="nl-NL" dirty="0" err="1" smtClean="0">
                <a:solidFill>
                  <a:schemeClr val="bg1"/>
                </a:solidFill>
              </a:rPr>
              <a:t>Soldat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(1915)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Ernst </a:t>
            </a:r>
            <a:r>
              <a:rPr lang="nl-NL" dirty="0">
                <a:solidFill>
                  <a:schemeClr val="bg1"/>
                </a:solidFill>
              </a:rPr>
              <a:t>Ludwig </a:t>
            </a:r>
            <a:r>
              <a:rPr lang="nl-NL" dirty="0" err="1">
                <a:solidFill>
                  <a:schemeClr val="bg1"/>
                </a:solidFill>
              </a:rPr>
              <a:t>Kirchner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6/69/Kirchner_-_Selbstbildnis_als_Solda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305" y="0"/>
            <a:ext cx="6136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9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://upload.wikimedia.org/wikipedia/en/0/00/EntarteteKun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8730" y="0"/>
            <a:ext cx="4720870" cy="67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hthoek 2"/>
          <p:cNvSpPr/>
          <p:nvPr/>
        </p:nvSpPr>
        <p:spPr>
          <a:xfrm>
            <a:off x="1397000" y="15056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Heinrich Himmler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Reservist in 1918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Lid NSDAP in 1923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Lid van SS </a:t>
            </a:r>
            <a:r>
              <a:rPr lang="en-US" sz="2400" dirty="0">
                <a:solidFill>
                  <a:schemeClr val="bg1"/>
                </a:solidFill>
              </a:rPr>
              <a:t>in </a:t>
            </a:r>
            <a:r>
              <a:rPr lang="en-US" sz="2400" dirty="0" smtClean="0">
                <a:solidFill>
                  <a:schemeClr val="bg1"/>
                </a:solidFill>
              </a:rPr>
              <a:t>1925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 1929, </a:t>
            </a:r>
            <a:r>
              <a:rPr lang="en-US" sz="2400" i="1" dirty="0" err="1">
                <a:solidFill>
                  <a:schemeClr val="bg1"/>
                </a:solidFill>
              </a:rPr>
              <a:t>Reichsführer</a:t>
            </a:r>
            <a:r>
              <a:rPr lang="en-US" sz="2400" i="1" dirty="0">
                <a:solidFill>
                  <a:schemeClr val="bg1"/>
                </a:solidFill>
              </a:rPr>
              <a:t>-SS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HimmlerOberfh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75" y="257175"/>
            <a:ext cx="33147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9296400" y="2074460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Himmler in </a:t>
            </a:r>
            <a:r>
              <a:rPr lang="nl-NL" dirty="0" err="1" smtClean="0">
                <a:solidFill>
                  <a:schemeClr val="bg1"/>
                </a:solidFill>
              </a:rPr>
              <a:t>Dachau</a:t>
            </a: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1936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074" name="Picture 2" descr="File:Bundesarchiv Bild 152-11-12, Dachau, Konzentrationslager, Besuch Himml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680" y="894497"/>
            <a:ext cx="7620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7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6502400" y="592420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Himmler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hthoek 3"/>
          <p:cNvSpPr/>
          <p:nvPr/>
        </p:nvSpPr>
        <p:spPr>
          <a:xfrm>
            <a:off x="3048000" y="61284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Ik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heb</a:t>
            </a:r>
            <a:r>
              <a:rPr lang="en-US" i="1" dirty="0" smtClean="0">
                <a:solidFill>
                  <a:schemeClr val="bg1"/>
                </a:solidFill>
              </a:rPr>
              <a:t> het </a:t>
            </a:r>
            <a:r>
              <a:rPr lang="en-US" i="1" dirty="0" err="1" smtClean="0">
                <a:solidFill>
                  <a:schemeClr val="bg1"/>
                </a:solidFill>
              </a:rPr>
              <a:t>natuurlijk</a:t>
            </a:r>
            <a:r>
              <a:rPr lang="en-US" i="1" dirty="0" smtClean="0">
                <a:solidFill>
                  <a:schemeClr val="bg1"/>
                </a:solidFill>
              </a:rPr>
              <a:t> over de </a:t>
            </a:r>
            <a:r>
              <a:rPr lang="en-US" i="1" dirty="0" err="1" smtClean="0">
                <a:solidFill>
                  <a:schemeClr val="bg1"/>
                </a:solidFill>
              </a:rPr>
              <a:t>vernietiging</a:t>
            </a:r>
            <a:r>
              <a:rPr lang="en-US" i="1" dirty="0" smtClean="0">
                <a:solidFill>
                  <a:schemeClr val="bg1"/>
                </a:solidFill>
              </a:rPr>
              <a:t> van het </a:t>
            </a:r>
            <a:r>
              <a:rPr lang="en-US" i="1" dirty="0" err="1" smtClean="0">
                <a:solidFill>
                  <a:schemeClr val="bg1"/>
                </a:solidFill>
              </a:rPr>
              <a:t>Joodse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volk</a:t>
            </a:r>
            <a:r>
              <a:rPr lang="en-US" i="1" dirty="0" smtClean="0">
                <a:solidFill>
                  <a:schemeClr val="bg1"/>
                </a:solidFill>
              </a:rPr>
              <a:t>, </a:t>
            </a:r>
            <a:r>
              <a:rPr lang="en-US" i="1" dirty="0" err="1" smtClean="0">
                <a:solidFill>
                  <a:schemeClr val="bg1"/>
                </a:solidFill>
              </a:rPr>
              <a:t>Iets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wat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makkelijk</a:t>
            </a:r>
            <a:r>
              <a:rPr lang="en-US" i="1" dirty="0" smtClean="0">
                <a:solidFill>
                  <a:schemeClr val="bg1"/>
                </a:solidFill>
              </a:rPr>
              <a:t> is </a:t>
            </a:r>
            <a:r>
              <a:rPr lang="en-US" i="1" dirty="0" err="1" smtClean="0">
                <a:solidFill>
                  <a:schemeClr val="bg1"/>
                </a:solidFill>
              </a:rPr>
              <a:t>gezegd</a:t>
            </a:r>
            <a:r>
              <a:rPr lang="en-US" i="1" dirty="0" smtClean="0">
                <a:solidFill>
                  <a:schemeClr val="bg1"/>
                </a:solidFill>
              </a:rPr>
              <a:t>, het </a:t>
            </a:r>
            <a:r>
              <a:rPr lang="en-US" i="1" dirty="0" err="1" smtClean="0">
                <a:solidFill>
                  <a:schemeClr val="bg1"/>
                </a:solidFill>
              </a:rPr>
              <a:t>staat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overal</a:t>
            </a:r>
            <a:r>
              <a:rPr lang="en-US" i="1" dirty="0" smtClean="0">
                <a:solidFill>
                  <a:schemeClr val="bg1"/>
                </a:solidFill>
              </a:rPr>
              <a:t> in </a:t>
            </a:r>
            <a:r>
              <a:rPr lang="en-US" i="1" dirty="0" err="1" smtClean="0">
                <a:solidFill>
                  <a:schemeClr val="bg1"/>
                </a:solidFill>
              </a:rPr>
              <a:t>ons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partij-programma</a:t>
            </a:r>
            <a:r>
              <a:rPr lang="en-US" i="1" dirty="0" smtClean="0">
                <a:solidFill>
                  <a:schemeClr val="bg1"/>
                </a:solidFill>
              </a:rPr>
              <a:t>: het </a:t>
            </a:r>
            <a:r>
              <a:rPr lang="en-US" i="1" dirty="0" err="1" smtClean="0">
                <a:solidFill>
                  <a:schemeClr val="bg1"/>
                </a:solidFill>
              </a:rPr>
              <a:t>jodendom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moet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vernietigd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worden</a:t>
            </a:r>
            <a:r>
              <a:rPr lang="en-US" i="1" dirty="0" smtClean="0">
                <a:solidFill>
                  <a:schemeClr val="bg1"/>
                </a:solidFill>
              </a:rPr>
              <a:t>, maar </a:t>
            </a:r>
            <a:r>
              <a:rPr lang="en-US" i="1" dirty="0" err="1" smtClean="0">
                <a:solidFill>
                  <a:schemeClr val="bg1"/>
                </a:solidFill>
              </a:rPr>
              <a:t>als</a:t>
            </a:r>
            <a:r>
              <a:rPr lang="en-US" i="1" dirty="0" smtClean="0">
                <a:solidFill>
                  <a:schemeClr val="bg1"/>
                </a:solidFill>
              </a:rPr>
              <a:t> het </a:t>
            </a:r>
            <a:r>
              <a:rPr lang="en-US" i="1" dirty="0" err="1" smtClean="0">
                <a:solidFill>
                  <a:schemeClr val="bg1"/>
                </a:solidFill>
              </a:rPr>
              <a:t>er</a:t>
            </a:r>
            <a:r>
              <a:rPr lang="en-US" i="1" dirty="0" smtClean="0">
                <a:solidFill>
                  <a:schemeClr val="bg1"/>
                </a:solidFill>
              </a:rPr>
              <a:t> op </a:t>
            </a:r>
            <a:r>
              <a:rPr lang="en-US" i="1" dirty="0" err="1" smtClean="0">
                <a:solidFill>
                  <a:schemeClr val="bg1"/>
                </a:solidFill>
              </a:rPr>
              <a:t>aankomt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zeggen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alle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Duitsers</a:t>
            </a:r>
            <a:r>
              <a:rPr lang="en-US" i="1" dirty="0" smtClean="0">
                <a:solidFill>
                  <a:schemeClr val="bg1"/>
                </a:solidFill>
              </a:rPr>
              <a:t>: ‘De </a:t>
            </a:r>
            <a:r>
              <a:rPr lang="en-US" i="1" dirty="0" err="1" smtClean="0">
                <a:solidFill>
                  <a:schemeClr val="bg1"/>
                </a:solidFill>
              </a:rPr>
              <a:t>Joden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zijn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varkens</a:t>
            </a:r>
            <a:r>
              <a:rPr lang="en-US" i="1" dirty="0" smtClean="0">
                <a:solidFill>
                  <a:schemeClr val="bg1"/>
                </a:solidFill>
              </a:rPr>
              <a:t>, maar </a:t>
            </a:r>
            <a:r>
              <a:rPr lang="en-US" i="1" dirty="0" err="1" smtClean="0">
                <a:solidFill>
                  <a:schemeClr val="bg1"/>
                </a:solidFill>
              </a:rPr>
              <a:t>deze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hier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niet</a:t>
            </a:r>
            <a:r>
              <a:rPr lang="en-US" i="1" dirty="0" smtClean="0">
                <a:solidFill>
                  <a:schemeClr val="bg1"/>
                </a:solidFill>
              </a:rPr>
              <a:t>, </a:t>
            </a:r>
            <a:r>
              <a:rPr lang="en-US" i="1" dirty="0" err="1" smtClean="0">
                <a:solidFill>
                  <a:schemeClr val="bg1"/>
                </a:solidFill>
              </a:rPr>
              <a:t>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mijn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buurman</a:t>
            </a:r>
            <a:r>
              <a:rPr lang="en-US" i="1" dirty="0" smtClean="0">
                <a:solidFill>
                  <a:schemeClr val="bg1"/>
                </a:solidFill>
              </a:rPr>
              <a:t> is </a:t>
            </a:r>
            <a:r>
              <a:rPr lang="en-US" i="1" dirty="0" err="1" smtClean="0">
                <a:solidFill>
                  <a:schemeClr val="bg1"/>
                </a:solidFill>
              </a:rPr>
              <a:t>ook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een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goede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Jood</a:t>
            </a:r>
            <a:r>
              <a:rPr lang="en-US" i="1" dirty="0" smtClean="0">
                <a:solidFill>
                  <a:schemeClr val="bg1"/>
                </a:solidFill>
              </a:rPr>
              <a:t>’.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Gelukkig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hebben</a:t>
            </a:r>
            <a:r>
              <a:rPr lang="en-US" i="1" dirty="0" smtClean="0">
                <a:solidFill>
                  <a:schemeClr val="bg1"/>
                </a:solidFill>
              </a:rPr>
              <a:t> we de </a:t>
            </a:r>
            <a:r>
              <a:rPr lang="en-US" i="1" dirty="0" err="1" smtClean="0">
                <a:solidFill>
                  <a:schemeClr val="bg1"/>
                </a:solidFill>
              </a:rPr>
              <a:t>kracht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gehad</a:t>
            </a:r>
            <a:r>
              <a:rPr lang="en-US" i="1" dirty="0" smtClean="0">
                <a:solidFill>
                  <a:schemeClr val="bg1"/>
                </a:solidFill>
              </a:rPr>
              <a:t> om door </a:t>
            </a:r>
            <a:r>
              <a:rPr lang="en-US" i="1" dirty="0" err="1" smtClean="0">
                <a:solidFill>
                  <a:schemeClr val="bg1"/>
                </a:solidFill>
              </a:rPr>
              <a:t>te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zetten</a:t>
            </a:r>
            <a:r>
              <a:rPr lang="en-US" i="1" dirty="0" smtClean="0">
                <a:solidFill>
                  <a:schemeClr val="bg1"/>
                </a:solidFill>
              </a:rPr>
              <a:t>, </a:t>
            </a:r>
            <a:r>
              <a:rPr lang="en-US" i="1" dirty="0" err="1" smtClean="0">
                <a:solidFill>
                  <a:schemeClr val="bg1"/>
                </a:solidFill>
              </a:rPr>
              <a:t>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dit</a:t>
            </a:r>
            <a:r>
              <a:rPr lang="en-US" i="1" dirty="0" smtClean="0">
                <a:solidFill>
                  <a:schemeClr val="bg1"/>
                </a:solidFill>
              </a:rPr>
              <a:t> was </a:t>
            </a:r>
            <a:r>
              <a:rPr lang="en-US" i="1" dirty="0" err="1" smtClean="0">
                <a:solidFill>
                  <a:schemeClr val="bg1"/>
                </a:solidFill>
              </a:rPr>
              <a:t>zwaar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i="1" dirty="0" smtClean="0">
                <a:solidFill>
                  <a:schemeClr val="bg1"/>
                </a:solidFill>
              </a:rPr>
              <a:t> De </a:t>
            </a:r>
            <a:r>
              <a:rPr lang="en-US" i="1" dirty="0" err="1" smtClean="0">
                <a:solidFill>
                  <a:schemeClr val="bg1"/>
                </a:solidFill>
              </a:rPr>
              <a:t>meeste</a:t>
            </a:r>
            <a:r>
              <a:rPr lang="en-US" i="1" dirty="0" smtClean="0">
                <a:solidFill>
                  <a:schemeClr val="bg1"/>
                </a:solidFill>
              </a:rPr>
              <a:t> van </a:t>
            </a:r>
            <a:r>
              <a:rPr lang="en-US" i="1" dirty="0" err="1" smtClean="0">
                <a:solidFill>
                  <a:schemeClr val="bg1"/>
                </a:solidFill>
              </a:rPr>
              <a:t>jullie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weten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wat</a:t>
            </a:r>
            <a:r>
              <a:rPr lang="en-US" i="1" dirty="0" smtClean="0">
                <a:solidFill>
                  <a:schemeClr val="bg1"/>
                </a:solidFill>
              </a:rPr>
              <a:t> het is om </a:t>
            </a:r>
            <a:r>
              <a:rPr lang="en-US" i="1" dirty="0" err="1" smtClean="0">
                <a:solidFill>
                  <a:schemeClr val="bg1"/>
                </a:solidFill>
              </a:rPr>
              <a:t>honderd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lijken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te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zien</a:t>
            </a:r>
            <a:r>
              <a:rPr lang="en-US" i="1" dirty="0" smtClean="0">
                <a:solidFill>
                  <a:schemeClr val="bg1"/>
                </a:solidFill>
              </a:rPr>
              <a:t>, maar 500 of 1000, je </a:t>
            </a:r>
            <a:r>
              <a:rPr lang="en-US" i="1" dirty="0" err="1" smtClean="0">
                <a:solidFill>
                  <a:schemeClr val="bg1"/>
                </a:solidFill>
              </a:rPr>
              <a:t>hebt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kracht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nodig</a:t>
            </a:r>
            <a:r>
              <a:rPr lang="en-US" i="1" dirty="0" smtClean="0">
                <a:solidFill>
                  <a:schemeClr val="bg1"/>
                </a:solidFill>
              </a:rPr>
              <a:t> om </a:t>
            </a:r>
            <a:r>
              <a:rPr lang="en-US" i="1" dirty="0" err="1" smtClean="0">
                <a:solidFill>
                  <a:schemeClr val="bg1"/>
                </a:solidFill>
              </a:rPr>
              <a:t>zoiets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te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zien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een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fatsoenlijk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mens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te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blijven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Deze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vernietiging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heeft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veel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kracht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gekost</a:t>
            </a:r>
            <a:r>
              <a:rPr lang="en-US" i="1" dirty="0" smtClean="0">
                <a:solidFill>
                  <a:schemeClr val="bg1"/>
                </a:solidFill>
              </a:rPr>
              <a:t> maar het is </a:t>
            </a:r>
            <a:r>
              <a:rPr lang="en-US" i="1" dirty="0" err="1" smtClean="0">
                <a:solidFill>
                  <a:schemeClr val="bg1"/>
                </a:solidFill>
              </a:rPr>
              <a:t>ons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gelukt</a:t>
            </a:r>
            <a:r>
              <a:rPr lang="en-US" i="1" dirty="0" smtClean="0">
                <a:solidFill>
                  <a:schemeClr val="bg1"/>
                </a:solidFill>
              </a:rPr>
              <a:t>, </a:t>
            </a:r>
            <a:r>
              <a:rPr lang="en-US" i="1" dirty="0" err="1" smtClean="0">
                <a:solidFill>
                  <a:schemeClr val="bg1"/>
                </a:solidFill>
              </a:rPr>
              <a:t>en</a:t>
            </a:r>
            <a:r>
              <a:rPr lang="en-US" i="1" dirty="0" smtClean="0">
                <a:solidFill>
                  <a:schemeClr val="bg1"/>
                </a:solidFill>
              </a:rPr>
              <a:t> maar </a:t>
            </a:r>
            <a:r>
              <a:rPr lang="en-US" i="1" dirty="0" err="1" smtClean="0">
                <a:solidFill>
                  <a:schemeClr val="bg1"/>
                </a:solidFill>
              </a:rPr>
              <a:t>goed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ook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Stel</a:t>
            </a:r>
            <a:r>
              <a:rPr lang="en-US" i="1" dirty="0" smtClean="0">
                <a:solidFill>
                  <a:schemeClr val="bg1"/>
                </a:solidFill>
              </a:rPr>
              <a:t> je </a:t>
            </a:r>
            <a:r>
              <a:rPr lang="en-US" i="1" dirty="0" err="1" smtClean="0">
                <a:solidFill>
                  <a:schemeClr val="bg1"/>
                </a:solidFill>
              </a:rPr>
              <a:t>voor</a:t>
            </a:r>
            <a:r>
              <a:rPr lang="en-US" i="1" dirty="0" smtClean="0">
                <a:solidFill>
                  <a:schemeClr val="bg1"/>
                </a:solidFill>
              </a:rPr>
              <a:t> hoe </a:t>
            </a:r>
            <a:r>
              <a:rPr lang="en-US" i="1" dirty="0" err="1" smtClean="0">
                <a:solidFill>
                  <a:schemeClr val="bg1"/>
                </a:solidFill>
              </a:rPr>
              <a:t>duitsland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ervoor</a:t>
            </a:r>
            <a:r>
              <a:rPr lang="en-US" i="1" dirty="0" smtClean="0">
                <a:solidFill>
                  <a:schemeClr val="bg1"/>
                </a:solidFill>
              </a:rPr>
              <a:t> had </a:t>
            </a:r>
            <a:r>
              <a:rPr lang="en-US" i="1" dirty="0" err="1" smtClean="0">
                <a:solidFill>
                  <a:schemeClr val="bg1"/>
                </a:solidFill>
              </a:rPr>
              <a:t>gestaan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als</a:t>
            </a:r>
            <a:r>
              <a:rPr lang="en-US" i="1" dirty="0" smtClean="0">
                <a:solidFill>
                  <a:schemeClr val="bg1"/>
                </a:solidFill>
              </a:rPr>
              <a:t> de </a:t>
            </a:r>
            <a:r>
              <a:rPr lang="en-US" i="1" dirty="0" err="1" smtClean="0">
                <a:solidFill>
                  <a:schemeClr val="bg1"/>
                </a:solidFill>
              </a:rPr>
              <a:t>Joden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ons</a:t>
            </a:r>
            <a:r>
              <a:rPr lang="en-US" i="1" dirty="0" smtClean="0">
                <a:solidFill>
                  <a:schemeClr val="bg1"/>
                </a:solidFill>
              </a:rPr>
              <a:t> nog </a:t>
            </a:r>
            <a:r>
              <a:rPr lang="en-US" i="1" dirty="0" err="1" smtClean="0">
                <a:solidFill>
                  <a:schemeClr val="bg1"/>
                </a:solidFill>
              </a:rPr>
              <a:t>dagelijks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terroriseerde</a:t>
            </a:r>
            <a:r>
              <a:rPr lang="en-US" i="1" dirty="0" smtClean="0">
                <a:solidFill>
                  <a:schemeClr val="bg1"/>
                </a:solidFill>
              </a:rPr>
              <a:t>, </a:t>
            </a:r>
            <a:r>
              <a:rPr lang="en-US" i="1" dirty="0" err="1" smtClean="0">
                <a:solidFill>
                  <a:schemeClr val="bg1"/>
                </a:solidFill>
              </a:rPr>
              <a:t>dan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hadden</a:t>
            </a:r>
            <a:r>
              <a:rPr lang="en-US" i="1" dirty="0" smtClean="0">
                <a:solidFill>
                  <a:schemeClr val="bg1"/>
                </a:solidFill>
              </a:rPr>
              <a:t> we op </a:t>
            </a:r>
            <a:r>
              <a:rPr lang="en-US" i="1" dirty="0" err="1" smtClean="0">
                <a:solidFill>
                  <a:schemeClr val="bg1"/>
                </a:solidFill>
              </a:rPr>
              <a:t>hetzelfde</a:t>
            </a:r>
            <a:r>
              <a:rPr lang="en-US" i="1" dirty="0" smtClean="0">
                <a:solidFill>
                  <a:schemeClr val="bg1"/>
                </a:solidFill>
              </a:rPr>
              <a:t> punt </a:t>
            </a:r>
            <a:r>
              <a:rPr lang="en-US" i="1" dirty="0" err="1" smtClean="0">
                <a:solidFill>
                  <a:schemeClr val="bg1"/>
                </a:solidFill>
              </a:rPr>
              <a:t>gestaan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als</a:t>
            </a:r>
            <a:r>
              <a:rPr lang="en-US" i="1" dirty="0" smtClean="0">
                <a:solidFill>
                  <a:schemeClr val="bg1"/>
                </a:solidFill>
              </a:rPr>
              <a:t> in 1917.</a:t>
            </a:r>
            <a:endParaRPr lang="nl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GS\xAlgemene Didactiek\Kaarten\Duitseminderheden-page-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369" y="-1"/>
            <a:ext cx="81526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://upload.wikimedia.org/wikipedia/commons/1/1b/Kirchner_1919_portra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6011" y="994581"/>
            <a:ext cx="2901524" cy="409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c/cc/Bundesarchiv_Bild_146II-783%2C_Heinrich_Himml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69039" y="994581"/>
            <a:ext cx="2975690" cy="42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1766010" y="5486553"/>
            <a:ext cx="8597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Twee verschillende generaties Duitsers die verschillend reageren op WO I en de opkomst van Hitler.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 </a:t>
            </a:r>
            <a:r>
              <a:rPr lang="en-US" dirty="0" err="1" smtClean="0">
                <a:solidFill>
                  <a:schemeClr val="bg1"/>
                </a:solidFill>
              </a:rPr>
              <a:t>generatie</a:t>
            </a:r>
            <a:r>
              <a:rPr lang="en-US" dirty="0" smtClean="0">
                <a:solidFill>
                  <a:schemeClr val="bg1"/>
                </a:solidFill>
              </a:rPr>
              <a:t> van Himmler is </a:t>
            </a:r>
            <a:r>
              <a:rPr lang="en-US" dirty="0" err="1" smtClean="0">
                <a:solidFill>
                  <a:schemeClr val="bg1"/>
                </a:solidFill>
              </a:rPr>
              <a:t>bepalend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voor</a:t>
            </a:r>
            <a:r>
              <a:rPr lang="en-US" dirty="0" smtClean="0">
                <a:solidFill>
                  <a:schemeClr val="bg1"/>
                </a:solidFill>
              </a:rPr>
              <a:t> het </a:t>
            </a:r>
            <a:r>
              <a:rPr lang="en-US" dirty="0" err="1" smtClean="0">
                <a:solidFill>
                  <a:schemeClr val="bg1"/>
                </a:solidFill>
              </a:rPr>
              <a:t>verloop</a:t>
            </a:r>
            <a:r>
              <a:rPr lang="en-US" dirty="0" smtClean="0">
                <a:solidFill>
                  <a:schemeClr val="bg1"/>
                </a:solidFill>
              </a:rPr>
              <a:t> van de </a:t>
            </a:r>
            <a:r>
              <a:rPr lang="en-US" dirty="0" err="1" smtClean="0">
                <a:solidFill>
                  <a:schemeClr val="bg1"/>
                </a:solidFill>
              </a:rPr>
              <a:t>geschiedenis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6691418" y="564706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,</a:t>
            </a:r>
            <a:endParaRPr lang="nl-NL" dirty="0"/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13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425484" y="625630"/>
            <a:ext cx="8136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1917: oorlog verloopt slecht. Demonstraties en opstanden.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Communisten zijn uit op een machtsovername.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Duitse regering in samenwerking met socialisten voorkomen dit: Het keizerrijk houdt op met bestaan. Duitsland wordt een </a:t>
            </a:r>
            <a:r>
              <a:rPr lang="nl-NL" sz="2400" u="sng" dirty="0" smtClean="0">
                <a:solidFill>
                  <a:schemeClr val="bg1"/>
                </a:solidFill>
              </a:rPr>
              <a:t>republiek.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675" y="3241922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b/be/Bundesarchiv_Bild_183-R72520%2C_Kiel%2C_Novemberrevolution%2C_Matrosenaufstand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0799" y="3352220"/>
            <a:ext cx="5832475" cy="333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425484" y="143030"/>
            <a:ext cx="8136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Duitse keizer vlucht naar NL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Duitse overgave in 1918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Communisten in Duitsland verslagen.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Duitsland wordt </a:t>
            </a:r>
            <a:r>
              <a:rPr lang="nl-NL" sz="2400" u="sng" dirty="0" smtClean="0">
                <a:solidFill>
                  <a:schemeClr val="bg1"/>
                </a:solidFill>
              </a:rPr>
              <a:t>parlementaire</a:t>
            </a:r>
            <a:r>
              <a:rPr lang="nl-NL" sz="2400" dirty="0" smtClean="0">
                <a:solidFill>
                  <a:schemeClr val="bg1"/>
                </a:solidFill>
              </a:rPr>
              <a:t> democratie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Duits parlement = </a:t>
            </a:r>
            <a:r>
              <a:rPr lang="nl-NL" sz="2400" u="sng" dirty="0" smtClean="0">
                <a:solidFill>
                  <a:schemeClr val="bg1"/>
                </a:solidFill>
              </a:rPr>
              <a:t>Rijksdag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184" y="2541725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upload.wikimedia.org/wikipedia/commons/thumb/1/14/Berlin_reichstag_CP.jpg/1280px-Berlin_reichstag_CP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0513" y="2541725"/>
            <a:ext cx="5083187" cy="39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425483" y="440904"/>
            <a:ext cx="8136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Teveel onrust in Berlijn: het nieuwe parlement komt bij elkaar in plaatsje Weimar.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u="sng" dirty="0" smtClean="0">
                <a:solidFill>
                  <a:schemeClr val="bg1"/>
                </a:solidFill>
              </a:rPr>
              <a:t>Weimar Republiek.</a:t>
            </a:r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u="sng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Regering bestaat uit een </a:t>
            </a:r>
            <a:r>
              <a:rPr lang="nl-NL" sz="2400" u="sng" dirty="0" smtClean="0">
                <a:solidFill>
                  <a:schemeClr val="bg1"/>
                </a:solidFill>
              </a:rPr>
              <a:t>coalitie</a:t>
            </a:r>
            <a:r>
              <a:rPr lang="nl-NL" sz="2400" dirty="0" smtClean="0">
                <a:solidFill>
                  <a:schemeClr val="bg1"/>
                </a:solidFill>
              </a:rPr>
              <a:t> (samenwerking) van: socialisten, katholieken en liberalen.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684" y="5571159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47100" y="2819399"/>
            <a:ext cx="2882900" cy="332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425482" y="270030"/>
            <a:ext cx="81363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Veel Duitsers zijn ontevreden over de Weimar Republiek.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In veel steden is het onrustig: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Knokploegen van extreem links en rechts bevechten elkaar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Politici worden vermoord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Aanslagen op politiek en media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In 1919 komt daar het Verdrag van Versailles bij.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684" y="2990366"/>
            <a:ext cx="926416" cy="861392"/>
          </a:xfrm>
          <a:prstGeom prst="rect">
            <a:avLst/>
          </a:prstGeom>
        </p:spPr>
      </p:pic>
      <p:pic>
        <p:nvPicPr>
          <p:cNvPr id="102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echte verbindingslijn met pijl 2"/>
          <p:cNvCxnSpPr/>
          <p:nvPr/>
        </p:nvCxnSpPr>
        <p:spPr>
          <a:xfrm>
            <a:off x="7721600" y="914400"/>
            <a:ext cx="0" cy="482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H="1">
            <a:off x="8585200" y="914400"/>
            <a:ext cx="1600200" cy="482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6923311" y="601702"/>
            <a:ext cx="49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Communisten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Nationaal-Socialisten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8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upload.wikimedia.org/wikipedia/commons/2/2d/Bundesarchiv_Bild_102-13378%2C_Braunschweig%2C_Hitler_bei_Marsch_der_S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586954"/>
            <a:ext cx="5181600" cy="56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d/d2/Bundesarchiv_Bild_183-Z0127-305%2C_Berlin_1927%2C_Reichstreffen_RFB%2C_Th%C3%A4lmann%2C_Leow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61099" y="586955"/>
            <a:ext cx="5613399" cy="56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684" y="5571159"/>
            <a:ext cx="926416" cy="86139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1199" y="-380500"/>
            <a:ext cx="7631673" cy="725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3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uitslandweb.nl/binaries/content/gallery/duitslandweb/naslagwerk/Geschiedenis/H5_x003a_+1914-1918/Verdrag+van+Versailles+Plak_002-008-015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0731500" cy="69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561391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79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141628" y="1437511"/>
            <a:ext cx="65263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nl-NL" sz="2800" i="1" dirty="0">
                <a:solidFill>
                  <a:schemeClr val="bg1"/>
                </a:solidFill>
              </a:rPr>
              <a:t>Het wilde niet horen en niet begrijpen, dat Versailles een schande en een smaad was, en zelfs niet eens, dat deze opgedrongen vrede een verschrikkelijke plundering van ons volk betekende.</a:t>
            </a:r>
          </a:p>
          <a:p>
            <a:endParaRPr lang="nl-NL" sz="2800" i="1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4500607" y="4666734"/>
            <a:ext cx="268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Adolf Hitler in </a:t>
            </a:r>
            <a:r>
              <a:rPr lang="nl-NL" dirty="0" err="1">
                <a:solidFill>
                  <a:schemeClr val="bg1"/>
                </a:solidFill>
              </a:rPr>
              <a:t>Mein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Kampf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3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36999" y="1990329"/>
            <a:ext cx="35433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Als het land zich door de vrede van 1919 onrechtvaardig behandeld voelt, zal het middelen vinden om wraak te nemen op de overwinnaars.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Loyd</a:t>
            </a:r>
            <a:r>
              <a:rPr lang="en-US" sz="2000" dirty="0" smtClean="0">
                <a:solidFill>
                  <a:schemeClr val="bg1"/>
                </a:solidFill>
              </a:rPr>
              <a:t> George, Premier </a:t>
            </a:r>
            <a:r>
              <a:rPr lang="en-US" sz="2000" dirty="0" err="1" smtClean="0">
                <a:solidFill>
                  <a:schemeClr val="bg1"/>
                </a:solidFill>
              </a:rPr>
              <a:t>Engeland</a:t>
            </a:r>
            <a:endParaRPr lang="nl-NL" sz="2000" dirty="0"/>
          </a:p>
        </p:txBody>
      </p:sp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4.bp.blogspot.com/-XmaSBYjnXoA/TidH4OSjgNI/AAAAAAAAAB4/T4Axexjvl9c/s1600/david-lloyd-george_85401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747" y="1054100"/>
            <a:ext cx="3838227" cy="44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0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kstvak 9"/>
          <p:cNvSpPr txBox="1"/>
          <p:nvPr/>
        </p:nvSpPr>
        <p:spPr>
          <a:xfrm>
            <a:off x="2935614" y="2578596"/>
            <a:ext cx="813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3. Democratie maakt plaats voor het Fascisme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istoforum.net/toetsopdrachten/images/w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2699" y="764704"/>
            <a:ext cx="639326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791744" y="18288"/>
            <a:ext cx="6638528" cy="1143000"/>
          </a:xfrm>
        </p:spPr>
        <p:txBody>
          <a:bodyPr>
            <a:normAutofit/>
          </a:bodyPr>
          <a:lstStyle/>
          <a:p>
            <a:r>
              <a:rPr lang="nl-NL" sz="2400" u="sng" dirty="0" smtClean="0">
                <a:solidFill>
                  <a:schemeClr val="bg1"/>
                </a:solidFill>
              </a:rPr>
              <a:t>Dolksteeklegende</a:t>
            </a:r>
            <a:endParaRPr lang="nl-NL" sz="2400" u="sng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937000" y="4581129"/>
            <a:ext cx="7823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De woede over het einde van de Oorlog richtte zich steeds meer tegen de leiders van het land: linkse politici van Joodse afkomst. </a:t>
            </a:r>
            <a:endParaRPr lang="nl-NL" dirty="0"/>
          </a:p>
        </p:txBody>
      </p:sp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937000" y="5449541"/>
            <a:ext cx="7535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i="1" dirty="0" smtClean="0">
                <a:solidFill>
                  <a:schemeClr val="bg1"/>
                </a:solidFill>
              </a:rPr>
              <a:t>“De </a:t>
            </a:r>
            <a:r>
              <a:rPr lang="nl-NL" i="1" dirty="0">
                <a:solidFill>
                  <a:schemeClr val="bg1"/>
                </a:solidFill>
              </a:rPr>
              <a:t>Joodse elite heeft het Duitse leger een dolksteek gegeven door vrede te willen</a:t>
            </a:r>
            <a:r>
              <a:rPr lang="nl-NL" i="1" dirty="0" smtClean="0">
                <a:solidFill>
                  <a:schemeClr val="bg1"/>
                </a:solidFill>
              </a:rPr>
              <a:t>.”</a:t>
            </a:r>
            <a:endParaRPr lang="nl-NL" i="1" dirty="0"/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584" y="566517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441955" y="606029"/>
            <a:ext cx="7823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Duitsers hadden moeite met het betalen van de herstelbetalingen.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Toen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hiermee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stopte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bezetten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Fransen</a:t>
            </a:r>
            <a:r>
              <a:rPr lang="en-US" sz="2000" dirty="0" smtClean="0">
                <a:solidFill>
                  <a:schemeClr val="bg1"/>
                </a:solidFill>
              </a:rPr>
              <a:t> het </a:t>
            </a:r>
            <a:r>
              <a:rPr lang="en-US" sz="2000" dirty="0" err="1" smtClean="0">
                <a:solidFill>
                  <a:schemeClr val="bg1"/>
                </a:solidFill>
              </a:rPr>
              <a:t>Ruhrgebied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(1923)</a:t>
            </a:r>
          </a:p>
        </p:txBody>
      </p:sp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584" y="1240096"/>
            <a:ext cx="926416" cy="861392"/>
          </a:xfrm>
          <a:prstGeom prst="rect">
            <a:avLst/>
          </a:prstGeom>
        </p:spPr>
      </p:pic>
      <p:pic>
        <p:nvPicPr>
          <p:cNvPr id="6146" name="Picture 2" descr="File:Bundesarchiv Bild 183-R09876, Ruhrbesetzung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634" y="2056566"/>
            <a:ext cx="5619750" cy="38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04272" y="2056565"/>
            <a:ext cx="3239351" cy="381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3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441955" y="606029"/>
            <a:ext cx="78236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De </a:t>
            </a:r>
            <a:r>
              <a:rPr lang="en-US" sz="2000" dirty="0" err="1" smtClean="0">
                <a:solidFill>
                  <a:schemeClr val="bg1"/>
                </a:solidFill>
              </a:rPr>
              <a:t>Duitse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regering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riep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arbeiders</a:t>
            </a:r>
            <a:r>
              <a:rPr lang="en-US" sz="2000" dirty="0" smtClean="0">
                <a:solidFill>
                  <a:schemeClr val="bg1"/>
                </a:solidFill>
              </a:rPr>
              <a:t> op </a:t>
            </a:r>
            <a:r>
              <a:rPr lang="en-US" sz="2000" dirty="0" err="1" smtClean="0">
                <a:solidFill>
                  <a:schemeClr val="bg1"/>
                </a:solidFill>
              </a:rPr>
              <a:t>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staken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Zij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zouden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toch</a:t>
            </a:r>
            <a:r>
              <a:rPr lang="en-US" sz="2000" dirty="0" smtClean="0">
                <a:solidFill>
                  <a:schemeClr val="bg1"/>
                </a:solidFill>
              </a:rPr>
              <a:t> loon </a:t>
            </a:r>
            <a:r>
              <a:rPr lang="en-US" sz="2000" dirty="0" err="1" smtClean="0">
                <a:solidFill>
                  <a:schemeClr val="bg1"/>
                </a:solidFill>
              </a:rPr>
              <a:t>krijgen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Daarom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ging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regering</a:t>
            </a:r>
            <a:r>
              <a:rPr lang="en-US" sz="2000" dirty="0" smtClean="0">
                <a:solidFill>
                  <a:schemeClr val="bg1"/>
                </a:solidFill>
              </a:rPr>
              <a:t> geld </a:t>
            </a:r>
            <a:r>
              <a:rPr lang="en-US" sz="2000" dirty="0" err="1" smtClean="0">
                <a:solidFill>
                  <a:schemeClr val="bg1"/>
                </a:solidFill>
              </a:rPr>
              <a:t>bijdrukken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gevolg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u="sng" dirty="0" err="1" smtClean="0">
                <a:solidFill>
                  <a:schemeClr val="bg1"/>
                </a:solidFill>
              </a:rPr>
              <a:t>hyperinflatie</a:t>
            </a:r>
            <a:r>
              <a:rPr lang="en-US" sz="2000" u="sng" dirty="0" smtClean="0">
                <a:solidFill>
                  <a:schemeClr val="bg1"/>
                </a:solidFill>
              </a:rPr>
              <a:t>:</a:t>
            </a:r>
            <a:r>
              <a:rPr lang="en-US" sz="2000" dirty="0" smtClean="0">
                <a:solidFill>
                  <a:schemeClr val="bg1"/>
                </a:solidFill>
              </a:rPr>
              <a:t> geld </a:t>
            </a:r>
            <a:r>
              <a:rPr lang="en-US" sz="2000" dirty="0" err="1" smtClean="0">
                <a:solidFill>
                  <a:schemeClr val="bg1"/>
                </a:solidFill>
              </a:rPr>
              <a:t>werd</a:t>
            </a:r>
            <a:r>
              <a:rPr lang="en-US" sz="2000" dirty="0" smtClean="0">
                <a:solidFill>
                  <a:schemeClr val="bg1"/>
                </a:solidFill>
              </a:rPr>
              <a:t> minder </a:t>
            </a:r>
            <a:r>
              <a:rPr lang="en-US" sz="2000" dirty="0" err="1" smtClean="0">
                <a:solidFill>
                  <a:schemeClr val="bg1"/>
                </a:solidFill>
              </a:rPr>
              <a:t>waard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prijzen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bleven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stijgen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u="sng" dirty="0" smtClean="0">
              <a:solidFill>
                <a:schemeClr val="bg1"/>
              </a:solidFill>
            </a:endParaRPr>
          </a:p>
        </p:txBody>
      </p:sp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584" y="1963996"/>
            <a:ext cx="926416" cy="861392"/>
          </a:xfrm>
          <a:prstGeom prst="rect">
            <a:avLst/>
          </a:prstGeom>
        </p:spPr>
      </p:pic>
      <p:pic>
        <p:nvPicPr>
          <p:cNvPr id="7170" name="Picture 2" descr="File:50 millionen mark 1 september 1923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6255" y="2891639"/>
            <a:ext cx="5737584" cy="38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DR 1923 327A Korbdeckel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3262" y="2724891"/>
            <a:ext cx="2609361" cy="306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File:GermanyHyperChart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9275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757" y="3960985"/>
            <a:ext cx="926416" cy="861392"/>
          </a:xfrm>
          <a:prstGeom prst="rect">
            <a:avLst/>
          </a:prstGeom>
        </p:spPr>
      </p:pic>
      <p:sp>
        <p:nvSpPr>
          <p:cNvPr id="11" name="Rechthoek 10"/>
          <p:cNvSpPr/>
          <p:nvPr/>
        </p:nvSpPr>
        <p:spPr>
          <a:xfrm>
            <a:off x="3441955" y="606029"/>
            <a:ext cx="49654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1924: </a:t>
            </a:r>
            <a:r>
              <a:rPr lang="en-US" sz="2000" dirty="0" err="1" smtClean="0">
                <a:solidFill>
                  <a:schemeClr val="bg1"/>
                </a:solidFill>
              </a:rPr>
              <a:t>Amerikanen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schieten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hulp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solidFill>
                  <a:schemeClr val="bg1"/>
                </a:solidFill>
              </a:rPr>
              <a:t>Dawesplan</a:t>
            </a:r>
            <a:r>
              <a:rPr lang="en-US" sz="2000" u="sng" dirty="0" smtClean="0">
                <a:solidFill>
                  <a:schemeClr val="bg1"/>
                </a:solidFill>
              </a:rPr>
              <a:t>: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VS </a:t>
            </a:r>
            <a:r>
              <a:rPr lang="en-US" sz="2000" dirty="0" err="1" smtClean="0">
                <a:solidFill>
                  <a:schemeClr val="bg1"/>
                </a:solidFill>
              </a:rPr>
              <a:t>leent</a:t>
            </a:r>
            <a:r>
              <a:rPr lang="en-US" sz="2000" dirty="0" smtClean="0">
                <a:solidFill>
                  <a:schemeClr val="bg1"/>
                </a:solidFill>
              </a:rPr>
              <a:t> geld </a:t>
            </a:r>
            <a:r>
              <a:rPr lang="en-US" sz="2000" dirty="0" err="1" smtClean="0">
                <a:solidFill>
                  <a:schemeClr val="bg1"/>
                </a:solidFill>
              </a:rPr>
              <a:t>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(800 </a:t>
            </a:r>
            <a:r>
              <a:rPr lang="en-US" sz="2000" dirty="0" err="1" smtClean="0">
                <a:solidFill>
                  <a:schemeClr val="bg1"/>
                </a:solidFill>
              </a:rPr>
              <a:t>milj</a:t>
            </a:r>
            <a:r>
              <a:rPr lang="en-US" sz="2000" dirty="0" smtClean="0">
                <a:solidFill>
                  <a:schemeClr val="bg1"/>
                </a:solidFill>
              </a:rPr>
              <a:t> mark)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Amerikaanse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bedrijven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aangemoedigd</a:t>
            </a:r>
            <a:r>
              <a:rPr lang="en-US" sz="2000" dirty="0" smtClean="0">
                <a:solidFill>
                  <a:schemeClr val="bg1"/>
                </a:solidFill>
              </a:rPr>
              <a:t> om in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investeren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Franse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troepen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trekken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zich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terug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uit</a:t>
            </a:r>
            <a:r>
              <a:rPr lang="en-US" sz="2000" dirty="0" smtClean="0">
                <a:solidFill>
                  <a:schemeClr val="bg1"/>
                </a:solidFill>
              </a:rPr>
              <a:t> het Ruhr-</a:t>
            </a:r>
            <a:r>
              <a:rPr lang="en-US" sz="2000" dirty="0" err="1" smtClean="0">
                <a:solidFill>
                  <a:schemeClr val="bg1"/>
                </a:solidFill>
              </a:rPr>
              <a:t>gebied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Duitse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economie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herstelt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hierdoor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f/ff/Bundesarchiv_Bild_102-00104%2C_Inflation%2C_Tapezieren_mit_Geldscheinen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0171" y="242240"/>
            <a:ext cx="3392279" cy="52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37000" y="4581129"/>
            <a:ext cx="7823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</a:rPr>
              <a:t>Hfst</a:t>
            </a:r>
            <a:r>
              <a:rPr lang="nl-NL" dirty="0" smtClean="0">
                <a:solidFill>
                  <a:schemeClr val="bg1"/>
                </a:solidFill>
              </a:rPr>
              <a:t> 4 Amerika: beurskrach en </a:t>
            </a:r>
            <a:r>
              <a:rPr lang="nl-NL" dirty="0" err="1" smtClean="0">
                <a:solidFill>
                  <a:schemeClr val="bg1"/>
                </a:solidFill>
              </a:rPr>
              <a:t>Volkenbnond</a:t>
            </a:r>
            <a:endParaRPr lang="nl-NL" dirty="0"/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584" y="5665176"/>
            <a:ext cx="926416" cy="86139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Picture 5" descr="chart-Dawes &amp; Young Plans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985" y="0"/>
            <a:ext cx="9151348" cy="68580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ww1westernfront.gov.au/versailles/images/an8312098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72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584" y="2914736"/>
            <a:ext cx="926416" cy="861392"/>
          </a:xfrm>
          <a:prstGeom prst="rect">
            <a:avLst/>
          </a:prstGeom>
        </p:spPr>
      </p:pic>
      <p:sp>
        <p:nvSpPr>
          <p:cNvPr id="11" name="Rechthoek 10"/>
          <p:cNvSpPr/>
          <p:nvPr/>
        </p:nvSpPr>
        <p:spPr>
          <a:xfrm>
            <a:off x="3441955" y="606029"/>
            <a:ext cx="80515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err="1" smtClean="0">
                <a:solidFill>
                  <a:schemeClr val="bg1"/>
                </a:solidFill>
              </a:rPr>
              <a:t>Erfellungspolitik</a:t>
            </a:r>
            <a:r>
              <a:rPr lang="en-US" sz="2000" u="sng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probeert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voortaan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zich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aan</a:t>
            </a:r>
            <a:r>
              <a:rPr lang="en-US" sz="2000" dirty="0" smtClean="0">
                <a:solidFill>
                  <a:schemeClr val="bg1"/>
                </a:solidFill>
              </a:rPr>
              <a:t> het </a:t>
            </a:r>
            <a:r>
              <a:rPr lang="en-US" sz="2000" dirty="0" err="1" smtClean="0">
                <a:solidFill>
                  <a:schemeClr val="bg1"/>
                </a:solidFill>
              </a:rPr>
              <a:t>Verdrag</a:t>
            </a:r>
            <a:r>
              <a:rPr lang="en-US" sz="2000" dirty="0" smtClean="0">
                <a:solidFill>
                  <a:schemeClr val="bg1"/>
                </a:solidFill>
              </a:rPr>
              <a:t> van Versailles </a:t>
            </a:r>
            <a:r>
              <a:rPr lang="en-US" sz="2000" dirty="0" err="1" smtClean="0">
                <a:solidFill>
                  <a:schemeClr val="bg1"/>
                </a:solidFill>
              </a:rPr>
              <a:t>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houden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solidFill>
                  <a:schemeClr val="bg1"/>
                </a:solidFill>
              </a:rPr>
              <a:t>Verdrag</a:t>
            </a:r>
            <a:r>
              <a:rPr lang="en-US" sz="2000" u="sng" dirty="0" smtClean="0">
                <a:solidFill>
                  <a:schemeClr val="bg1"/>
                </a:solidFill>
              </a:rPr>
              <a:t> van Locarno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erkent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vrijwillig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nieuwe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grenzen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1926: </a:t>
            </a:r>
            <a:r>
              <a:rPr lang="en-US" sz="2000" dirty="0" err="1" smtClean="0">
                <a:solidFill>
                  <a:schemeClr val="bg1"/>
                </a:solidFill>
              </a:rPr>
              <a:t>Duitsland</a:t>
            </a:r>
            <a:r>
              <a:rPr lang="en-US" sz="2000" dirty="0" smtClean="0">
                <a:solidFill>
                  <a:schemeClr val="bg1"/>
                </a:solidFill>
              </a:rPr>
              <a:t> mag lid </a:t>
            </a:r>
            <a:r>
              <a:rPr lang="en-US" sz="2000" dirty="0" err="1" smtClean="0">
                <a:solidFill>
                  <a:schemeClr val="bg1"/>
                </a:solidFill>
              </a:rPr>
              <a:t>worden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u="sng" dirty="0" err="1" smtClean="0">
                <a:solidFill>
                  <a:schemeClr val="bg1"/>
                </a:solidFill>
              </a:rPr>
              <a:t>Volkenbond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Wereldwijd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ging</a:t>
            </a:r>
            <a:r>
              <a:rPr lang="en-US" sz="2000" dirty="0" smtClean="0">
                <a:solidFill>
                  <a:schemeClr val="bg1"/>
                </a:solidFill>
              </a:rPr>
              <a:t> het </a:t>
            </a:r>
            <a:r>
              <a:rPr lang="en-US" sz="2000" dirty="0" err="1" smtClean="0">
                <a:solidFill>
                  <a:schemeClr val="bg1"/>
                </a:solidFill>
              </a:rPr>
              <a:t>beter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meer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vrede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welvaart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u="sng" dirty="0" smtClean="0">
                <a:solidFill>
                  <a:schemeClr val="bg1"/>
                </a:solidFill>
              </a:rPr>
              <a:t>The Roaring Twenties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http://upload.wikimedia.org/wikipedia/commons/6/6a/Bundesarchiv_Bild_183-K0623-0502-001%2C_Berlin%2C_Tanztee_im_%22Esplanade%2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499" y="3345432"/>
            <a:ext cx="4607239" cy="31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Ford assembly line - 191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019" y="674062"/>
            <a:ext cx="4964493" cy="52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3197053" y="79117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De VS was aan het begin van de </a:t>
            </a:r>
          </a:p>
          <a:p>
            <a:r>
              <a:rPr lang="nl-NL" dirty="0">
                <a:solidFill>
                  <a:schemeClr val="bg1"/>
                </a:solidFill>
              </a:rPr>
              <a:t>20</a:t>
            </a:r>
            <a:r>
              <a:rPr lang="nl-NL" baseline="30000" dirty="0">
                <a:solidFill>
                  <a:schemeClr val="bg1"/>
                </a:solidFill>
              </a:rPr>
              <a:t>e</a:t>
            </a:r>
            <a:r>
              <a:rPr lang="nl-NL" dirty="0">
                <a:solidFill>
                  <a:schemeClr val="bg1"/>
                </a:solidFill>
              </a:rPr>
              <a:t> eeuw een </a:t>
            </a:r>
            <a:r>
              <a:rPr lang="nl-NL" u="sng" dirty="0">
                <a:solidFill>
                  <a:schemeClr val="bg1"/>
                </a:solidFill>
              </a:rPr>
              <a:t>economische</a:t>
            </a:r>
          </a:p>
          <a:p>
            <a:r>
              <a:rPr lang="nl-NL" u="sng" dirty="0">
                <a:solidFill>
                  <a:schemeClr val="bg1"/>
                </a:solidFill>
              </a:rPr>
              <a:t>grootmacht.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i="1" dirty="0">
                <a:solidFill>
                  <a:schemeClr val="bg1"/>
                </a:solidFill>
              </a:rPr>
              <a:t>Waarom?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45204" y="2636912"/>
            <a:ext cx="54690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1. De Amerikaanse economie was </a:t>
            </a:r>
          </a:p>
          <a:p>
            <a:r>
              <a:rPr lang="nl-NL" dirty="0">
                <a:solidFill>
                  <a:schemeClr val="bg1"/>
                </a:solidFill>
              </a:rPr>
              <a:t>enorm gegroeid tijdens de Eerste Wereldoorlog. (Oorlogsproductie)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2. Enorm groot land: veel arbeiders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3. Wetenschappelijke en technische vooruitgang. 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4. VS verdiende geld aan de vele leningen die aan Europese landen waren uitgegeven.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5. Amerikanen waren ondernemend. (The American Dream.</a:t>
            </a:r>
          </a:p>
        </p:txBody>
      </p:sp>
      <p:pic>
        <p:nvPicPr>
          <p:cNvPr id="7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966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thumb/d/d2/The_Jazz_Singer_1927_Poster.jpg/220px-The_Jazz_Singer_1927_Poste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713" y="2308229"/>
            <a:ext cx="2880320" cy="43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en/thumb/c/c9/Steamboat_Willie.jpg/220px-Steamboat_Willie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408" y="1412776"/>
            <a:ext cx="3014731" cy="450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Metropolisposter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80" y="1253201"/>
            <a:ext cx="23622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upload.wikimedia.org/wikipedia/en/thumb/e/e9/Das_blaue_lichtposter.jpg/220px-Das_blaue_lichtposter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1673" y="2308229"/>
            <a:ext cx="2673640" cy="39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3473764" y="517322"/>
            <a:ext cx="550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Opkomst film industrie in VS en Duitsland</a:t>
            </a:r>
          </a:p>
        </p:txBody>
      </p:sp>
      <p:sp>
        <p:nvSpPr>
          <p:cNvPr id="9" name="Rechthoek 8"/>
          <p:cNvSpPr/>
          <p:nvPr/>
        </p:nvSpPr>
        <p:spPr>
          <a:xfrm>
            <a:off x="1646873" y="1412776"/>
            <a:ext cx="892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Hollywood							       Berlijn</a:t>
            </a: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10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477708" y="692837"/>
            <a:ext cx="550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Vernieuwing in Mode en Architectuur</a:t>
            </a:r>
          </a:p>
        </p:txBody>
      </p:sp>
      <p:pic>
        <p:nvPicPr>
          <p:cNvPr id="3076" name="Picture 4" descr="File:Chrysler Building spire, Manhattan, by Carol Highsmith (LOC highsm.04444)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6016" y="1062169"/>
            <a:ext cx="2808989" cy="51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920s Mens Suit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825" y="1186330"/>
            <a:ext cx="3960728" cy="477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thephenomenal.com/wordpress/wp-content/uploads/tP-gallery/cocoCh/cocoCh-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09" y="1062169"/>
            <a:ext cx="3716539" cy="512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www.fizzythoughts.com/wp-content/uploads/2011/01/chanel-no-5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7813" y="4406825"/>
            <a:ext cx="2214012" cy="221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5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704472" y="1593422"/>
            <a:ext cx="8136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Na de Eerste Wereldoorlog komen er in Europa extreme </a:t>
            </a:r>
            <a:r>
              <a:rPr lang="nl-NL" sz="2400" u="sng" dirty="0" smtClean="0">
                <a:solidFill>
                  <a:schemeClr val="bg1"/>
                </a:solidFill>
              </a:rPr>
              <a:t>ideologieën</a:t>
            </a:r>
            <a:r>
              <a:rPr lang="nl-NL" sz="2400" dirty="0" smtClean="0">
                <a:solidFill>
                  <a:schemeClr val="bg1"/>
                </a:solidFill>
              </a:rPr>
              <a:t> op. 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Veel van die </a:t>
            </a:r>
            <a:r>
              <a:rPr lang="nl-NL" sz="2400" u="sng" dirty="0" smtClean="0">
                <a:solidFill>
                  <a:schemeClr val="bg1"/>
                </a:solidFill>
              </a:rPr>
              <a:t>ideologieën</a:t>
            </a:r>
            <a:r>
              <a:rPr lang="nl-NL" sz="2400" dirty="0" smtClean="0">
                <a:solidFill>
                  <a:schemeClr val="bg1"/>
                </a:solidFill>
              </a:rPr>
              <a:t> hebben het idee dat je de wereld precies zo kan maken als jij het wil. 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Vooral in landen die niet tevreden waren over de afloop van de </a:t>
            </a:r>
            <a:r>
              <a:rPr lang="nl-NL" sz="2400" u="sng" dirty="0" smtClean="0">
                <a:solidFill>
                  <a:schemeClr val="bg1"/>
                </a:solidFill>
              </a:rPr>
              <a:t>Eerste Wereldoorlog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lang="nl-NL" sz="2400" dirty="0" smtClean="0">
                <a:solidFill>
                  <a:schemeClr val="bg1"/>
                </a:solidFill>
              </a:rPr>
              <a:t>wordt dit idee populair.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951" y="4925259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Calvin Coolidge-Gar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176" y="1082364"/>
            <a:ext cx="2785176" cy="39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295801" y="1036054"/>
            <a:ext cx="261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President </a:t>
            </a:r>
            <a:r>
              <a:rPr lang="nl-NL" sz="2000" dirty="0" err="1" smtClean="0">
                <a:solidFill>
                  <a:schemeClr val="bg1"/>
                </a:solidFill>
              </a:rPr>
              <a:t>Coolidge</a:t>
            </a:r>
            <a:r>
              <a:rPr lang="nl-NL" sz="2000" dirty="0" smtClean="0">
                <a:solidFill>
                  <a:schemeClr val="bg1"/>
                </a:solidFill>
              </a:rPr>
              <a:t> (VS)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2920621" y="1628800"/>
            <a:ext cx="44569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Congress of the United States ever assembled, on surveying the state of the Union, has met with a more pleasing prospect than that which appears at the present time. (...) The country can regard the present with satisfaction and anticipate the future with optimism.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- State of the Union, 4 </a:t>
            </a:r>
            <a:r>
              <a:rPr lang="nl-NL" sz="2000" dirty="0">
                <a:solidFill>
                  <a:schemeClr val="bg1"/>
                </a:solidFill>
              </a:rPr>
              <a:t>December, 1928</a:t>
            </a:r>
          </a:p>
        </p:txBody>
      </p:sp>
      <p:pic>
        <p:nvPicPr>
          <p:cNvPr id="8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943873" y="476672"/>
            <a:ext cx="219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Roaring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Twenties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382393" y="980729"/>
            <a:ext cx="550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24 oktober 1929 (</a:t>
            </a:r>
            <a:r>
              <a:rPr lang="nl-NL" u="sng" dirty="0" smtClean="0">
                <a:solidFill>
                  <a:schemeClr val="bg1"/>
                </a:solidFill>
              </a:rPr>
              <a:t>zwarte donderdag)</a:t>
            </a:r>
            <a:r>
              <a:rPr lang="nl-NL" dirty="0" smtClean="0">
                <a:solidFill>
                  <a:schemeClr val="bg1"/>
                </a:solidFill>
              </a:rPr>
              <a:t>: </a:t>
            </a:r>
            <a:r>
              <a:rPr lang="nl-NL" u="sng" dirty="0" smtClean="0">
                <a:solidFill>
                  <a:schemeClr val="bg1"/>
                </a:solidFill>
              </a:rPr>
              <a:t>Beurskrach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6246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le:Depression-stock-market-crash-1929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4418" y="1768490"/>
            <a:ext cx="6235467" cy="48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943873" y="476672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Beurskrach: zwarte donderdag.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2917376" y="1090532"/>
            <a:ext cx="61926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De gevolgen waren enorm: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Banken gingen failliet 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Mensen kochten veel minder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Fabrieken moesten sluiten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Werkeloosheid steeg.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ECONOMISCHE CRISIS!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Hierdoor stortte ook de Europese economie in die door handel en leningen van WO I afhankelijk waren van de VS.</a:t>
            </a:r>
          </a:p>
        </p:txBody>
      </p:sp>
      <p:pic>
        <p:nvPicPr>
          <p:cNvPr id="9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023" y="4129387"/>
            <a:ext cx="926416" cy="861392"/>
          </a:xfrm>
          <a:prstGeom prst="rect">
            <a:avLst/>
          </a:prstGeom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0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119754" y="563119"/>
            <a:ext cx="3231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Hoe kon het ineens misgaan?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279756" y="1531837"/>
            <a:ext cx="58326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Overproductie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landbouw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Amerikanen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maakten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tijdens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WO I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voedsel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voor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Europa.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Einde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oorlog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betekent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dat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ze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overhouden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in de VS.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Inkomsten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boeren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naar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beneden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.</a:t>
            </a: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endParaRPr lang="en-US" sz="2400" dirty="0">
              <a:solidFill>
                <a:schemeClr val="bg1"/>
              </a:solidFill>
              <a:latin typeface="+mj-lt"/>
              <a:cs typeface="Arial" charset="0"/>
            </a:endParaRP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Scheve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inkomensverdeling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: 5% van de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mensen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kreeg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30% van het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inkomen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.</a:t>
            </a: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endParaRPr lang="en-US" sz="2400" dirty="0">
              <a:solidFill>
                <a:schemeClr val="bg1"/>
              </a:solidFill>
              <a:latin typeface="+mj-lt"/>
              <a:cs typeface="Arial" charset="0"/>
            </a:endParaRP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Speculeren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geleend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geld: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mensen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kochten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aandelen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Arial" charset="0"/>
              </a:rPr>
              <a:t>geleend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Arial" charset="0"/>
              </a:rPr>
              <a:t> geld.</a:t>
            </a: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endParaRPr lang="en-US" sz="2400" dirty="0" smtClean="0">
              <a:solidFill>
                <a:schemeClr val="bg1"/>
              </a:solidFill>
              <a:latin typeface="+mj-lt"/>
              <a:cs typeface="Arial" charset="0"/>
            </a:endParaRPr>
          </a:p>
          <a:p>
            <a:pPr marL="457200" indent="-457200">
              <a:spcBef>
                <a:spcPct val="50000"/>
              </a:spcBef>
              <a:buSzPct val="200000"/>
              <a:buAutoNum type="arabicPeriod"/>
            </a:pPr>
            <a:endParaRPr lang="en-US" sz="2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pic>
        <p:nvPicPr>
          <p:cNvPr id="9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439" y="5379426"/>
            <a:ext cx="926416" cy="861392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Studie\! Bronnen &amp; Pictures GS !\Great depression\Bud Fields and his family. Alabama. 1935 or 1936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3912" y="188640"/>
            <a:ext cx="4896544" cy="383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://www.autolife.umd.umich.edu/Design/Gartman/D_Casestudy/ID77794_depression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5520" y="116633"/>
            <a:ext cx="34099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3863752" y="6309320"/>
            <a:ext cx="514806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nl-NL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Werkeloosheid: 1 op de 4 mensen zonder baan.</a:t>
            </a:r>
          </a:p>
        </p:txBody>
      </p:sp>
      <p:pic>
        <p:nvPicPr>
          <p:cNvPr id="2050" name="Picture 2" descr="File:Poor mother and children, California 1936 by Dorothea Lang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576" y="2926793"/>
            <a:ext cx="3363768" cy="336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Unemployed men queued outside a depression soup kitchen opened in Chicago by Al Capone, 02-1931 - NARA - 541927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1984" y="3089649"/>
            <a:ext cx="3803948" cy="311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le:Lange-MigrantMother0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696" y="19864"/>
            <a:ext cx="5256584" cy="68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9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139899" y="996256"/>
            <a:ext cx="79284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Na de verkiezingen van 1932 werd president Roosevelt gekozen.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Hij wilde wel ingrijpen in de economie.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New Deal</a:t>
            </a:r>
            <a:r>
              <a:rPr lang="nl-NL" sz="2000" dirty="0">
                <a:solidFill>
                  <a:schemeClr val="bg1"/>
                </a:solidFill>
              </a:rPr>
              <a:t>: groot pakket aan maatregelen om de crisis tegen te gaan.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8" name="Picture 5" descr="franklin-roosevelt-pictu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4113" y="3198339"/>
            <a:ext cx="3411917" cy="35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5448176" y="540915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b="1" dirty="0" err="1">
                <a:solidFill>
                  <a:schemeClr val="bg1"/>
                </a:solidFill>
                <a:cs typeface="Arial" charset="0"/>
              </a:rPr>
              <a:t>Franklin</a:t>
            </a:r>
            <a:endParaRPr lang="nl-NL" sz="2000" b="1" dirty="0">
              <a:solidFill>
                <a:schemeClr val="bg1"/>
              </a:solidFill>
              <a:cs typeface="Arial" charset="0"/>
            </a:endParaRPr>
          </a:p>
          <a:p>
            <a:r>
              <a:rPr lang="nl-NL" sz="2000" b="1" dirty="0" err="1">
                <a:solidFill>
                  <a:schemeClr val="bg1"/>
                </a:solidFill>
                <a:cs typeface="Arial" charset="0"/>
              </a:rPr>
              <a:t>Delano</a:t>
            </a:r>
            <a:endParaRPr lang="nl-NL" sz="2000" b="1" dirty="0">
              <a:solidFill>
                <a:schemeClr val="bg1"/>
              </a:solidFill>
              <a:cs typeface="Arial" charset="0"/>
            </a:endParaRPr>
          </a:p>
          <a:p>
            <a:r>
              <a:rPr lang="nl-NL" sz="2000" b="1" dirty="0">
                <a:solidFill>
                  <a:schemeClr val="bg1"/>
                </a:solidFill>
                <a:cs typeface="Arial" charset="0"/>
              </a:rPr>
              <a:t>Roosevelt</a:t>
            </a:r>
          </a:p>
          <a:p>
            <a:r>
              <a:rPr lang="nl-NL" sz="2000" b="1" dirty="0">
                <a:solidFill>
                  <a:schemeClr val="bg1"/>
                </a:solidFill>
                <a:cs typeface="Arial" charset="0"/>
              </a:rPr>
              <a:t>(FDR)</a:t>
            </a:r>
          </a:p>
        </p:txBody>
      </p:sp>
      <p:pic>
        <p:nvPicPr>
          <p:cNvPr id="9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6246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1560" y="25045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536503" y="445344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New Deal</a:t>
            </a:r>
          </a:p>
        </p:txBody>
      </p:sp>
      <p:sp>
        <p:nvSpPr>
          <p:cNvPr id="2" name="Rechthoek 1"/>
          <p:cNvSpPr/>
          <p:nvPr/>
        </p:nvSpPr>
        <p:spPr>
          <a:xfrm>
            <a:off x="3048000" y="1165394"/>
            <a:ext cx="7238845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  <a:sym typeface="Wingdings" pitchFamily="2" charset="2"/>
              </a:rPr>
              <a:t>Beperkte bijsturing van de overheid door: </a:t>
            </a:r>
          </a:p>
          <a:p>
            <a:pPr lvl="1">
              <a:spcBef>
                <a:spcPct val="20000"/>
              </a:spcBef>
            </a:pPr>
            <a:r>
              <a:rPr lang="nl-NL" sz="2000" i="1" dirty="0">
                <a:solidFill>
                  <a:schemeClr val="bg1"/>
                </a:solidFill>
                <a:cs typeface="Arial" charset="0"/>
                <a:sym typeface="Wingdings" pitchFamily="2" charset="2"/>
              </a:rPr>
              <a:t>productie beperken, koopkracht opvoeren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  <a:sym typeface="Wingdings" pitchFamily="2" charset="2"/>
              </a:rPr>
              <a:t> Nieuwe wetten over leningen en speculeren met geleend geld.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  <a:sym typeface="Wingdings" pitchFamily="2" charset="2"/>
              </a:rPr>
              <a:t>Dollar verlagen (goed voor export).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  <a:sym typeface="Wingdings" pitchFamily="2" charset="2"/>
              </a:rPr>
              <a:t> Meer overleg binnen de industrie.</a:t>
            </a:r>
            <a:endParaRPr lang="nl-NL" sz="2000" i="1" dirty="0">
              <a:solidFill>
                <a:schemeClr val="bg1"/>
              </a:solidFill>
              <a:cs typeface="Arial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</a:rPr>
              <a:t> Uitkeringen voor werkelozen.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</a:rPr>
              <a:t> Werkeloosheidsprojecten.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nl-NL" sz="2000" dirty="0">
                <a:solidFill>
                  <a:schemeClr val="bg1"/>
                </a:solidFill>
                <a:cs typeface="Arial" charset="0"/>
              </a:rPr>
              <a:t> Subsidies en productiebeperking landbouw.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" name="Picture 2" descr="http://motorcitytimes.com/mct/wp-content/uploads/2012/10/breadline-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8302"/>
            <a:ext cx="2512291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7049" y="518498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92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D:\Studie\! Bronnen &amp; Pictures GS !\Vs\Roosevelt - New Deal\intro01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kstvak 2"/>
          <p:cNvSpPr txBox="1">
            <a:spLocks noChangeArrowheads="1"/>
          </p:cNvSpPr>
          <p:nvPr/>
        </p:nvSpPr>
        <p:spPr bwMode="auto">
          <a:xfrm>
            <a:off x="1631950" y="6381750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b="1">
                <a:solidFill>
                  <a:schemeClr val="bg1"/>
                </a:solidFill>
                <a:latin typeface="Calibri" pitchFamily="34" charset="0"/>
                <a:cs typeface="Arial" charset="0"/>
              </a:rPr>
              <a:t>23</a:t>
            </a:r>
          </a:p>
        </p:txBody>
      </p:sp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4825" y="5169092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18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d/d9/Ansel_Adams_-_National_Archives_79-AAB-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5269838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Damform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474" y="2752462"/>
            <a:ext cx="5127526" cy="41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0" y="4803472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8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6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870760" y="738372"/>
            <a:ext cx="81363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Drie onderwerpen uit </a:t>
            </a:r>
            <a:r>
              <a:rPr lang="nl-NL" sz="2400" dirty="0" err="1" smtClean="0">
                <a:solidFill>
                  <a:schemeClr val="bg1"/>
                </a:solidFill>
              </a:rPr>
              <a:t>hfst</a:t>
            </a:r>
            <a:r>
              <a:rPr lang="nl-NL" sz="2400" dirty="0" smtClean="0">
                <a:solidFill>
                  <a:schemeClr val="bg1"/>
                </a:solidFill>
              </a:rPr>
              <a:t> 1: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Opkomst fascisme in Italië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Duitsland na de Eerste Wereldoorlog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Opkomst </a:t>
            </a:r>
            <a:r>
              <a:rPr lang="nl-NL" sz="2400" dirty="0" err="1" smtClean="0">
                <a:solidFill>
                  <a:schemeClr val="bg1"/>
                </a:solidFill>
              </a:rPr>
              <a:t>Nationaal-Socialisme</a:t>
            </a: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Periode:</a:t>
            </a:r>
          </a:p>
          <a:p>
            <a:r>
              <a:rPr lang="nl-NL" sz="2400" dirty="0" smtClean="0">
                <a:solidFill>
                  <a:schemeClr val="bg1"/>
                </a:solidFill>
              </a:rPr>
              <a:t>1918 tot 1938</a:t>
            </a:r>
          </a:p>
          <a:p>
            <a:r>
              <a:rPr lang="nl-NL" sz="2400" u="sng" dirty="0" smtClean="0">
                <a:solidFill>
                  <a:schemeClr val="bg1"/>
                </a:solidFill>
              </a:rPr>
              <a:t>Interbellum</a:t>
            </a:r>
            <a:r>
              <a:rPr lang="nl-NL" sz="2400" dirty="0" smtClean="0">
                <a:solidFill>
                  <a:schemeClr val="bg1"/>
                </a:solidFill>
              </a:rPr>
              <a:t>: tijd tussen de twee wereldoorlog.</a:t>
            </a:r>
            <a:endParaRPr lang="nl-NL" sz="2400" u="sng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8478" y="5277524"/>
            <a:ext cx="926416" cy="861392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2608" y="306095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4081270" y="302359"/>
            <a:ext cx="604867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1923, </a:t>
            </a:r>
            <a:r>
              <a:rPr lang="nl-NL" sz="2000" i="1" u="sng" dirty="0">
                <a:solidFill>
                  <a:schemeClr val="bg1"/>
                </a:solidFill>
              </a:rPr>
              <a:t>Bierhallputsch</a:t>
            </a:r>
            <a:r>
              <a:rPr lang="nl-NL" sz="2000" dirty="0">
                <a:solidFill>
                  <a:schemeClr val="bg1"/>
                </a:solidFill>
              </a:rPr>
              <a:t>: Poging tot gewelddadige machtsovername van Hitler en NSDAP in München.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De </a:t>
            </a:r>
            <a:r>
              <a:rPr lang="nl-NL" sz="2000" i="1" u="sng" dirty="0">
                <a:solidFill>
                  <a:schemeClr val="bg1"/>
                </a:solidFill>
              </a:rPr>
              <a:t>putsch </a:t>
            </a:r>
            <a:r>
              <a:rPr lang="nl-NL" sz="2000" dirty="0">
                <a:solidFill>
                  <a:schemeClr val="bg1"/>
                </a:solidFill>
              </a:rPr>
              <a:t>mislukt, Hitler gaat de gevangenis in.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Soldaten van de NSDAP in München tijdens de Bierhallputsch</a:t>
            </a:r>
          </a:p>
        </p:txBody>
      </p:sp>
      <p:pic>
        <p:nvPicPr>
          <p:cNvPr id="4" name="Picture 2" descr="File:Bundesarchiv Bild 119-1486, Hitler-Putsch, München, Marienplatz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6607" y="2141823"/>
            <a:ext cx="593880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9097" y="15853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719737" y="610136"/>
            <a:ext cx="60486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In 1924 komt Hitler vrij.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In de gevangenis publiceerde Hitler het eerste deel van </a:t>
            </a:r>
            <a:r>
              <a:rPr lang="nl-NL" sz="2000" i="1" dirty="0" err="1">
                <a:solidFill>
                  <a:schemeClr val="bg1"/>
                </a:solidFill>
              </a:rPr>
              <a:t>Mein</a:t>
            </a:r>
            <a:r>
              <a:rPr lang="nl-NL" sz="2000" i="1" dirty="0">
                <a:solidFill>
                  <a:schemeClr val="bg1"/>
                </a:solidFill>
              </a:rPr>
              <a:t> </a:t>
            </a:r>
            <a:r>
              <a:rPr lang="nl-NL" sz="2000" i="1" dirty="0" err="1">
                <a:solidFill>
                  <a:schemeClr val="bg1"/>
                </a:solidFill>
              </a:rPr>
              <a:t>Kampf</a:t>
            </a:r>
            <a:r>
              <a:rPr lang="nl-NL" sz="2000" i="1" dirty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img.docstoccdn.com/thumb/orig/76793512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45061" y="2083504"/>
            <a:ext cx="3099011" cy="46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6744073" y="1997838"/>
            <a:ext cx="354988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olidFill>
                  <a:schemeClr val="bg1"/>
                </a:solidFill>
              </a:rPr>
              <a:t>“Daarom heb ik besloten, om in twee delen niet alleen de idealen van de </a:t>
            </a:r>
            <a:r>
              <a:rPr lang="nl-NL" sz="2000" i="1" u="sng" dirty="0">
                <a:solidFill>
                  <a:schemeClr val="bg1"/>
                </a:solidFill>
              </a:rPr>
              <a:t>Nationaal Socialistische beweging </a:t>
            </a:r>
            <a:r>
              <a:rPr lang="nl-NL" sz="2000" i="1" dirty="0">
                <a:solidFill>
                  <a:schemeClr val="bg1"/>
                </a:solidFill>
              </a:rPr>
              <a:t>uiteen te zetten, maar ook een beeld te geven van onze ontwikkeling.</a:t>
            </a:r>
          </a:p>
          <a:p>
            <a:r>
              <a:rPr lang="nl-NL" sz="2000" i="1" dirty="0">
                <a:solidFill>
                  <a:schemeClr val="bg1"/>
                </a:solidFill>
              </a:rPr>
              <a:t> </a:t>
            </a:r>
          </a:p>
          <a:p>
            <a:r>
              <a:rPr lang="nl-NL" sz="2000" i="1" dirty="0">
                <a:solidFill>
                  <a:schemeClr val="bg1"/>
                </a:solidFill>
              </a:rPr>
              <a:t>Daarbij had ik tevens de gelegenheid, een schets van mijn eigen levensloop te geven, </a:t>
            </a:r>
            <a:r>
              <a:rPr lang="nl-NL" sz="2000" i="1" dirty="0" err="1">
                <a:solidFill>
                  <a:schemeClr val="bg1"/>
                </a:solidFill>
              </a:rPr>
              <a:t>voorzover</a:t>
            </a:r>
            <a:r>
              <a:rPr lang="nl-NL" sz="2000" i="1" dirty="0">
                <a:solidFill>
                  <a:schemeClr val="bg1"/>
                </a:solidFill>
              </a:rPr>
              <a:t> dit de vele hatelijke verhalen, die de Joodse pers over mij hebben verspreid, tot hun ware proporties terug kan brengen.”</a:t>
            </a: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0757" y="148748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305624" y="297130"/>
            <a:ext cx="60486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smtClean="0">
                <a:solidFill>
                  <a:schemeClr val="bg1"/>
                </a:solidFill>
              </a:rPr>
              <a:t>Zwakke plekken van de Weimar Republiek</a:t>
            </a:r>
          </a:p>
          <a:p>
            <a:endParaRPr lang="nl-NL" sz="2000" b="1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i="1" dirty="0" smtClean="0">
                <a:solidFill>
                  <a:schemeClr val="bg1"/>
                </a:solidFill>
              </a:rPr>
              <a:t>Socialisten en katholieken wantrouwen elkaar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i="1" dirty="0" smtClean="0">
                <a:solidFill>
                  <a:schemeClr val="bg1"/>
                </a:solidFill>
              </a:rPr>
              <a:t>De aanhang van de vooruitstrevende liberalen liep terug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i="1" dirty="0" smtClean="0">
                <a:solidFill>
                  <a:schemeClr val="bg1"/>
                </a:solidFill>
              </a:rPr>
              <a:t>De conservatieven waren tegen de parlementaire democratie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De </a:t>
            </a:r>
            <a:r>
              <a:rPr lang="nl-NL" sz="2000" i="1" dirty="0" smtClean="0">
                <a:solidFill>
                  <a:schemeClr val="bg1"/>
                </a:solidFill>
              </a:rPr>
              <a:t>communisten </a:t>
            </a:r>
            <a:r>
              <a:rPr lang="nl-NL" sz="2000" i="1" dirty="0">
                <a:solidFill>
                  <a:schemeClr val="bg1"/>
                </a:solidFill>
              </a:rPr>
              <a:t>waren tegen de parlementaire democratie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38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305624" y="297130"/>
            <a:ext cx="6048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smtClean="0">
                <a:solidFill>
                  <a:schemeClr val="bg1"/>
                </a:solidFill>
              </a:rPr>
              <a:t>Na de verkiezingen van 1932 wordt Hitler </a:t>
            </a:r>
            <a:r>
              <a:rPr lang="nl-NL" sz="2000" b="1" u="sng" dirty="0" smtClean="0">
                <a:solidFill>
                  <a:schemeClr val="bg1"/>
                </a:solidFill>
              </a:rPr>
              <a:t>Rijkskanselier</a:t>
            </a:r>
            <a:endParaRPr lang="nl-NL" sz="2000" b="1" dirty="0" smtClean="0">
              <a:solidFill>
                <a:schemeClr val="bg1"/>
              </a:solidFill>
            </a:endParaRPr>
          </a:p>
          <a:p>
            <a:endParaRPr lang="nl-NL" sz="2000" b="1" i="1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Hij werk samen in een regering met de conservatieven en de communisten.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Deze partijen werkten met hem samen omdat ze dachten dat ze Hitler in bedwang konden houden.</a:t>
            </a: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38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305624" y="297130"/>
            <a:ext cx="60486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solidFill>
                  <a:schemeClr val="bg1"/>
                </a:solidFill>
              </a:rPr>
              <a:t>27 Februari 1933, De Rijksdagbrand:</a:t>
            </a:r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Het Duitse </a:t>
            </a:r>
            <a:r>
              <a:rPr lang="nl-NL" sz="2000" dirty="0" err="1" smtClean="0">
                <a:solidFill>
                  <a:schemeClr val="bg1"/>
                </a:solidFill>
              </a:rPr>
              <a:t>parlements</a:t>
            </a:r>
            <a:r>
              <a:rPr lang="nl-NL" sz="2000" dirty="0" smtClean="0">
                <a:solidFill>
                  <a:schemeClr val="bg1"/>
                </a:solidFill>
              </a:rPr>
              <a:t> gebouw wordt in brand gestoken.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Hitler gebruikt de brand om de communistische partij buiten spel te zetten.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Marinus </a:t>
            </a:r>
            <a:r>
              <a:rPr lang="nl-NL" sz="2000" i="1" dirty="0">
                <a:solidFill>
                  <a:schemeClr val="bg1"/>
                </a:solidFill>
              </a:rPr>
              <a:t>van der Lubbe </a:t>
            </a:r>
            <a:r>
              <a:rPr lang="nl-NL" sz="2000" i="1" dirty="0" smtClean="0">
                <a:solidFill>
                  <a:schemeClr val="bg1"/>
                </a:solidFill>
              </a:rPr>
              <a:t>(</a:t>
            </a:r>
            <a:r>
              <a:rPr lang="nl-NL" sz="2000" i="1" dirty="0">
                <a:solidFill>
                  <a:schemeClr val="bg1"/>
                </a:solidFill>
              </a:rPr>
              <a:t>Nederlandse Communist</a:t>
            </a:r>
            <a:r>
              <a:rPr lang="nl-NL" sz="2000" i="1" dirty="0" smtClean="0">
                <a:solidFill>
                  <a:schemeClr val="bg1"/>
                </a:solidFill>
              </a:rPr>
              <a:t>) wordt ervan verdacht de brand te hebben aangestoken. </a:t>
            </a:r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thumb/2/20/Reichstagsbrand.jpg/250px-Reichstagsbr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4295" y="1483056"/>
            <a:ext cx="3010326" cy="38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devrije.nl/archives/MarinusvanderLub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646" y="2460424"/>
            <a:ext cx="4062628" cy="273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38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933421" y="607496"/>
            <a:ext cx="6048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O.a. door Rijksdagbrand stijgt NSDAP in populariteit.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Hitler vraagt om verkiezingen: </a:t>
            </a:r>
            <a:r>
              <a:rPr lang="nl-NL" sz="2000" dirty="0" smtClean="0">
                <a:solidFill>
                  <a:schemeClr val="bg1"/>
                </a:solidFill>
              </a:rPr>
              <a:t>hoopt </a:t>
            </a:r>
            <a:r>
              <a:rPr lang="nl-NL" sz="2000" dirty="0">
                <a:solidFill>
                  <a:schemeClr val="bg1"/>
                </a:solidFill>
              </a:rPr>
              <a:t>op absolute meerderheid.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Verkiezingsuitslag 5 maart 1933: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851420"/>
              </p:ext>
            </p:extLst>
          </p:nvPr>
        </p:nvGraphicFramePr>
        <p:xfrm>
          <a:off x="3343703" y="2708920"/>
          <a:ext cx="8584440" cy="4005788"/>
        </p:xfrm>
        <a:graphic>
          <a:graphicData uri="http://schemas.openxmlformats.org/drawingml/2006/table">
            <a:tbl>
              <a:tblPr/>
              <a:tblGrid>
                <a:gridCol w="3179927"/>
                <a:gridCol w="1255594"/>
                <a:gridCol w="1514901"/>
                <a:gridCol w="1624084"/>
                <a:gridCol w="1009934"/>
              </a:tblGrid>
              <a:tr h="296204"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effectLst/>
                        </a:rPr>
                        <a:t>Partij</a:t>
                      </a:r>
                      <a:endParaRPr lang="nl-NL" sz="1600" dirty="0">
                        <a:effectLst/>
                      </a:endParaRP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nl-NL" sz="1600" dirty="0" smtClean="0">
                          <a:effectLst/>
                        </a:rPr>
                        <a:t>Aantal Stemmen</a:t>
                      </a:r>
                      <a:endParaRPr lang="nl-NL" sz="1600" dirty="0">
                        <a:effectLst/>
                      </a:endParaRP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nl-NL" sz="1600" dirty="0" smtClean="0">
                          <a:effectLst/>
                        </a:rPr>
                        <a:t>Zetels in Parlement  Winst of Verlies</a:t>
                      </a:r>
                      <a:endParaRPr lang="nl-NL" sz="1600" dirty="0">
                        <a:effectLst/>
                      </a:endParaRP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85724">
                <a:tc>
                  <a:txBody>
                    <a:bodyPr/>
                    <a:lstStyle/>
                    <a:p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Nationalsozialistische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Deutsche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Arbeiterpartei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(NSDAP)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43,9 %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+ 10,8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288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+ 92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85724">
                <a:tc>
                  <a:txBody>
                    <a:bodyPr/>
                    <a:lstStyle/>
                    <a:p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Sozialdemokratische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Partei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Deutschlands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(SPD)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18,3 %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− 2,1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120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− 1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85724">
                <a:tc>
                  <a:txBody>
                    <a:bodyPr/>
                    <a:lstStyle/>
                    <a:p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Kommunistische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Partei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Deutschlands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(KPD)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12,3 %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− 4,6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81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− 19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Deutsche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Zentrumspartei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effectLst/>
                        </a:rPr>
                        <a:t>Zentrum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11,3 %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− 0,6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73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+ 3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09134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  <a:effectLst/>
                        </a:rPr>
                        <a:t>Kampffront </a:t>
                      </a:r>
                      <a:r>
                        <a:rPr lang="de-DE" sz="2000" dirty="0" smtClean="0">
                          <a:solidFill>
                            <a:schemeClr val="tx1"/>
                          </a:solidFill>
                          <a:effectLst/>
                        </a:rPr>
                        <a:t>Schwarz-Weiß-Rot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8,0 %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− 0,5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>
                          <a:effectLst/>
                        </a:rPr>
                        <a:t>52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2800" dirty="0">
                          <a:effectLst/>
                        </a:rPr>
                        <a:t>± 0</a:t>
                      </a:r>
                    </a:p>
                  </a:txBody>
                  <a:tcPr marL="18921" marR="18921" marT="18921" marB="1892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092" y="157699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578579" y="539257"/>
            <a:ext cx="6152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Hitler probeert alsnog volledige macht te krijgen.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u="sng" dirty="0">
                <a:solidFill>
                  <a:schemeClr val="bg1"/>
                </a:solidFill>
              </a:rPr>
              <a:t>‘Machtigingswet’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“Hitler krijgt vier jaar lang onbeperkte macht om Duitsland ‘op orde’ te brengen.”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Maar, meerderheid in het parlement voor nodig.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NSDAP knokploegen </a:t>
            </a:r>
            <a:r>
              <a:rPr lang="nl-NL" sz="2000" dirty="0" smtClean="0">
                <a:solidFill>
                  <a:schemeClr val="bg1"/>
                </a:solidFill>
              </a:rPr>
              <a:t>bedreigden </a:t>
            </a: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tegenstanders van de wet.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http://www.vaterland.pl/pliki/185,3,index_18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359" y="3421062"/>
            <a:ext cx="3068960" cy="325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3578579" y="3910626"/>
            <a:ext cx="37938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Hierdoor krijgt Hitler een </a:t>
            </a:r>
          </a:p>
          <a:p>
            <a:r>
              <a:rPr lang="nl-NL" sz="2000" dirty="0">
                <a:solidFill>
                  <a:schemeClr val="bg1"/>
                </a:solidFill>
              </a:rPr>
              <a:t>Meerderheid.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	          </a:t>
            </a:r>
            <a:r>
              <a:rPr lang="nl-NL" dirty="0">
                <a:solidFill>
                  <a:schemeClr val="bg1"/>
                </a:solidFill>
              </a:rPr>
              <a:t>Leden van de SA 	           (</a:t>
            </a:r>
            <a:r>
              <a:rPr lang="nl-NL" dirty="0" err="1">
                <a:solidFill>
                  <a:schemeClr val="bg1"/>
                </a:solidFill>
              </a:rPr>
              <a:t>SturmAbteilung</a:t>
            </a:r>
            <a:r>
              <a:rPr lang="nl-NL" dirty="0">
                <a:solidFill>
                  <a:schemeClr val="bg1"/>
                </a:solidFill>
              </a:rPr>
              <a:t>) </a:t>
            </a:r>
          </a:p>
          <a:p>
            <a:r>
              <a:rPr lang="nl-NL" dirty="0">
                <a:solidFill>
                  <a:schemeClr val="bg1"/>
                </a:solidFill>
              </a:rPr>
              <a:t>	           NSDAP knokploeg</a:t>
            </a: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487" y="444961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578579" y="539257"/>
            <a:ext cx="814236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Wanneer de NSDAP aan de macht komt wordt Duitsland een </a:t>
            </a:r>
            <a:r>
              <a:rPr lang="nl-NL" sz="2400" u="sng" dirty="0" smtClean="0">
                <a:solidFill>
                  <a:schemeClr val="bg1"/>
                </a:solidFill>
              </a:rPr>
              <a:t>totalitaire staat</a:t>
            </a:r>
            <a:r>
              <a:rPr lang="nl-NL" sz="24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Geen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andere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politieke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partijen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vrijheid</a:t>
            </a:r>
            <a:r>
              <a:rPr lang="en-US" sz="2400" dirty="0">
                <a:solidFill>
                  <a:schemeClr val="bg1"/>
                </a:solidFill>
              </a:rPr>
              <a:t> van </a:t>
            </a:r>
            <a:r>
              <a:rPr lang="en-US" sz="2400" dirty="0" err="1">
                <a:solidFill>
                  <a:schemeClr val="bg1"/>
                </a:solidFill>
              </a:rPr>
              <a:t>meningsuiting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Propaganda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Persoonsverheerlijking</a:t>
            </a:r>
            <a:r>
              <a:rPr lang="en-US" sz="2400" dirty="0" smtClean="0">
                <a:solidFill>
                  <a:schemeClr val="bg1"/>
                </a:solidFill>
              </a:rPr>
              <a:t> Hitler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Kunst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gecontroleerd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Rijkscultuurkame</a:t>
            </a:r>
            <a:r>
              <a:rPr lang="en-US" sz="2400" dirty="0" err="1" smtClean="0">
                <a:solidFill>
                  <a:schemeClr val="bg1"/>
                </a:solidFill>
              </a:rPr>
              <a:t>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u="sng" dirty="0">
                <a:solidFill>
                  <a:schemeClr val="bg1"/>
                </a:solidFill>
              </a:rPr>
              <a:t>/ </a:t>
            </a:r>
            <a:r>
              <a:rPr lang="en-US" sz="2400" u="sng" dirty="0" err="1">
                <a:solidFill>
                  <a:schemeClr val="bg1"/>
                </a:solidFill>
              </a:rPr>
              <a:t>Entartete</a:t>
            </a:r>
            <a:r>
              <a:rPr lang="en-US" sz="2400" u="sng" dirty="0">
                <a:solidFill>
                  <a:schemeClr val="bg1"/>
                </a:solidFill>
              </a:rPr>
              <a:t> </a:t>
            </a:r>
            <a:r>
              <a:rPr lang="en-US" sz="2400" u="sng" dirty="0" err="1">
                <a:solidFill>
                  <a:schemeClr val="bg1"/>
                </a:solidFill>
              </a:rPr>
              <a:t>kunst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Racisme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Indoctrinatie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bijv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</a:rPr>
              <a:t>Jeugd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Massabijeenkomsten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u="sng" dirty="0" err="1" smtClean="0">
                <a:solidFill>
                  <a:schemeClr val="bg1"/>
                </a:solidFill>
              </a:rPr>
              <a:t>Gelijkschakeling</a:t>
            </a:r>
            <a:r>
              <a:rPr lang="en-US" sz="2400" u="sng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Volledige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controle</a:t>
            </a:r>
            <a:r>
              <a:rPr lang="en-US" sz="2400" dirty="0" smtClean="0">
                <a:solidFill>
                  <a:schemeClr val="bg1"/>
                </a:solidFill>
              </a:rPr>
              <a:t> over </a:t>
            </a:r>
            <a:r>
              <a:rPr lang="en-US" sz="2400" dirty="0" err="1" smtClean="0">
                <a:solidFill>
                  <a:schemeClr val="bg1"/>
                </a:solidFill>
              </a:rPr>
              <a:t>wat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mensen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doen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denken</a:t>
            </a:r>
            <a:r>
              <a:rPr lang="en-US" sz="2400" dirty="0" smtClean="0">
                <a:solidFill>
                  <a:schemeClr val="bg1"/>
                </a:solidFill>
              </a:rPr>
              <a:t> en </a:t>
            </a:r>
            <a:r>
              <a:rPr lang="en-US" sz="2400" dirty="0" err="1" smtClean="0">
                <a:solidFill>
                  <a:schemeClr val="bg1"/>
                </a:solidFill>
              </a:rPr>
              <a:t>maken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786" y="5543970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578579" y="539257"/>
            <a:ext cx="35703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err="1" smtClean="0">
                <a:solidFill>
                  <a:schemeClr val="bg1"/>
                </a:solidFill>
              </a:rPr>
              <a:t>Reichskulturkammer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Ook </a:t>
            </a:r>
            <a:r>
              <a:rPr lang="nl-NL" sz="2000" dirty="0">
                <a:solidFill>
                  <a:schemeClr val="bg1"/>
                </a:solidFill>
              </a:rPr>
              <a:t>de kunst moest gelijkgeschakeld </a:t>
            </a:r>
            <a:r>
              <a:rPr lang="nl-NL" sz="2000" dirty="0" smtClean="0">
                <a:solidFill>
                  <a:schemeClr val="bg1"/>
                </a:solidFill>
              </a:rPr>
              <a:t>worden.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Iedere schrijver of kunstenaar die geen lid werd van de </a:t>
            </a:r>
            <a:r>
              <a:rPr lang="nl-NL" sz="2000" dirty="0" err="1">
                <a:solidFill>
                  <a:schemeClr val="bg1"/>
                </a:solidFill>
              </a:rPr>
              <a:t>Kulturkammer</a:t>
            </a:r>
            <a:r>
              <a:rPr lang="nl-NL" sz="2000" dirty="0">
                <a:solidFill>
                  <a:schemeClr val="bg1"/>
                </a:solidFill>
              </a:rPr>
              <a:t> kon zijn werk niet </a:t>
            </a:r>
            <a:r>
              <a:rPr lang="nl-NL" sz="2000" dirty="0" smtClean="0">
                <a:solidFill>
                  <a:schemeClr val="bg1"/>
                </a:solidFill>
              </a:rPr>
              <a:t>in het openbaar uitvoeren.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Reichskulturkammer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bepaalt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kunstenaars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wel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niet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mogen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maken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7/74/Bundesarchiv_Bild_102-06615%2C_Berlin%2C_%22Graf_Zeppelin%22_%C3%BCber_der_Siegess%C3%A4ule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12" y="-15876"/>
            <a:ext cx="3043451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786" y="5543970"/>
            <a:ext cx="926416" cy="861392"/>
          </a:xfrm>
          <a:prstGeom prst="rect">
            <a:avLst/>
          </a:prstGeom>
        </p:spPr>
      </p:pic>
      <p:pic>
        <p:nvPicPr>
          <p:cNvPr id="1026" name="Picture 2" descr="File:Ausstellung entartete kunst 193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498" y="1464307"/>
            <a:ext cx="4500341" cy="32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7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993590" y="560951"/>
            <a:ext cx="8136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3.1 Opkomst fascisme in Italië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Italië bij de winnaars van WOI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Maar, weinig winst gehaald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Veel Italianen waren teleurgesteld in het parlement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8478" y="5277524"/>
            <a:ext cx="926416" cy="861392"/>
          </a:xfrm>
          <a:prstGeom prst="rect">
            <a:avLst/>
          </a:prstGeom>
        </p:spPr>
      </p:pic>
      <p:pic>
        <p:nvPicPr>
          <p:cNvPr id="7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8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993590" y="560951"/>
            <a:ext cx="81363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Bennito</a:t>
            </a:r>
            <a:r>
              <a:rPr lang="nl-NL" sz="2400" dirty="0" smtClean="0">
                <a:solidFill>
                  <a:schemeClr val="bg1"/>
                </a:solidFill>
              </a:rPr>
              <a:t> Mussolini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1919: richt knokploegen op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u="sng" dirty="0" err="1" smtClean="0">
                <a:solidFill>
                  <a:schemeClr val="bg1"/>
                </a:solidFill>
              </a:rPr>
              <a:t>Fasci</a:t>
            </a:r>
            <a:r>
              <a:rPr lang="nl-NL" sz="2400" u="sng" dirty="0" smtClean="0">
                <a:solidFill>
                  <a:schemeClr val="bg1"/>
                </a:solidFill>
              </a:rPr>
              <a:t> di </a:t>
            </a:r>
            <a:r>
              <a:rPr lang="nl-NL" sz="2400" u="sng" dirty="0" err="1" smtClean="0">
                <a:solidFill>
                  <a:schemeClr val="bg1"/>
                </a:solidFill>
              </a:rPr>
              <a:t>combattimento</a:t>
            </a:r>
            <a:endParaRPr lang="nl-NL" sz="2400" u="sng" dirty="0" smtClean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(strijdgroepen)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lvl="1"/>
            <a:r>
              <a:rPr lang="nl-NL" sz="2400" dirty="0" smtClean="0">
                <a:solidFill>
                  <a:schemeClr val="bg1"/>
                </a:solidFill>
              </a:rPr>
              <a:t>Bijnaam: fascisten.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Groeien uit tot politieke partij.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1922: Mussolini Minister-President.</a:t>
            </a:r>
          </a:p>
          <a:p>
            <a:r>
              <a:rPr lang="nl-NL" sz="2400" dirty="0" smtClean="0">
                <a:solidFill>
                  <a:schemeClr val="bg1"/>
                </a:solidFill>
              </a:rPr>
              <a:t>Schaft vervolgens democratie af.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684" y="5571159"/>
            <a:ext cx="926416" cy="861392"/>
          </a:xfrm>
          <a:prstGeom prst="rect">
            <a:avLst/>
          </a:prstGeom>
        </p:spPr>
      </p:pic>
      <p:pic>
        <p:nvPicPr>
          <p:cNvPr id="1026" name="Picture 2" descr="http://users.telenet.be/wo_2/Mussolin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2094" y="388794"/>
            <a:ext cx="3768396" cy="48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www.summagallicana.it/lessico/l/littore%20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7133" y="810242"/>
            <a:ext cx="3324605" cy="58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995222" y="2764146"/>
            <a:ext cx="813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Fasci</a:t>
            </a:r>
            <a:endParaRPr lang="nl-NL" sz="2400" dirty="0">
              <a:solidFill>
                <a:schemeClr val="bg1"/>
              </a:solidFill>
            </a:endParaRPr>
          </a:p>
        </p:txBody>
      </p:sp>
      <p:cxnSp>
        <p:nvCxnSpPr>
          <p:cNvPr id="3" name="Rechte verbindingslijn met pijl 2"/>
          <p:cNvCxnSpPr>
            <a:stCxn id="2050" idx="1"/>
          </p:cNvCxnSpPr>
          <p:nvPr/>
        </p:nvCxnSpPr>
        <p:spPr>
          <a:xfrm flipH="1">
            <a:off x="7560860" y="1492559"/>
            <a:ext cx="1434362" cy="429482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www.cremationofcare.com/images/symbols/fasci/facism_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222" y="220971"/>
            <a:ext cx="10096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738" y="576898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2" descr="http://img1.photographersdirect.com/img/262/wm/pd2537497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6306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3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2088</Words>
  <Application>Microsoft Office PowerPoint</Application>
  <PresentationFormat>Breedbeeld</PresentationFormat>
  <Paragraphs>528</Paragraphs>
  <Slides>68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Dolksteeklegende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Mr. Klomp</cp:lastModifiedBy>
  <cp:revision>103</cp:revision>
  <dcterms:created xsi:type="dcterms:W3CDTF">2014-08-19T08:32:48Z</dcterms:created>
  <dcterms:modified xsi:type="dcterms:W3CDTF">2015-01-15T16:54:37Z</dcterms:modified>
</cp:coreProperties>
</file>